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9"/>
  </p:notesMasterIdLst>
  <p:sldIdLst>
    <p:sldId id="292" r:id="rId6"/>
    <p:sldId id="293" r:id="rId7"/>
    <p:sldId id="294" r:id="rId8"/>
    <p:sldId id="295" r:id="rId9"/>
    <p:sldId id="296" r:id="rId10"/>
    <p:sldId id="297" r:id="rId11"/>
    <p:sldId id="299" r:id="rId12"/>
    <p:sldId id="300" r:id="rId13"/>
    <p:sldId id="302" r:id="rId14"/>
    <p:sldId id="303" r:id="rId15"/>
    <p:sldId id="305" r:id="rId16"/>
    <p:sldId id="306" r:id="rId17"/>
    <p:sldId id="319" r:id="rId18"/>
    <p:sldId id="307" r:id="rId19"/>
    <p:sldId id="309" r:id="rId20"/>
    <p:sldId id="318" r:id="rId21"/>
    <p:sldId id="310" r:id="rId22"/>
    <p:sldId id="311" r:id="rId23"/>
    <p:sldId id="312" r:id="rId24"/>
    <p:sldId id="313" r:id="rId25"/>
    <p:sldId id="314" r:id="rId26"/>
    <p:sldId id="316" r:id="rId27"/>
    <p:sldId id="321" r:id="rId28"/>
  </p:sldIdLst>
  <p:sldSz cx="9144000" cy="6858000" type="screen4x3"/>
  <p:notesSz cx="6858000" cy="9144000"/>
  <p:custDataLst>
    <p:tags r:id="rId30"/>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p:cViewPr>
        <p:scale>
          <a:sx n="60" d="100"/>
          <a:sy n="60" d="100"/>
        </p:scale>
        <p:origin x="-1482" y="-10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tags" Target="tags/tag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5EB8B88-C69F-495D-B4F5-80E28B7787A1}" type="datetimeFigureOut">
              <a:rPr lang="en-GB"/>
              <a:pPr>
                <a:defRPr/>
              </a:pPr>
              <a:t>07/03/2017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168B052-2E3F-4B49-82AD-AD4D0E810764}" type="slidenum">
              <a:rPr lang="en-GB"/>
              <a:pPr>
                <a:defRPr/>
              </a:pPr>
              <a:t>‹#›</a:t>
            </a:fld>
            <a:endParaRPr lang="en-GB"/>
          </a:p>
        </p:txBody>
      </p:sp>
    </p:spTree>
    <p:extLst>
      <p:ext uri="{BB962C8B-B14F-4D97-AF65-F5344CB8AC3E}">
        <p14:creationId xmlns:p14="http://schemas.microsoft.com/office/powerpoint/2010/main" val="38520919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356266BB-3919-44B2-8175-D0DFC4A6C1E3}" type="slidenum">
              <a:rPr lang="en-US" altLang="en-US">
                <a:latin typeface="Arial" charset="0"/>
              </a:rPr>
              <a:pPr fontAlgn="base">
                <a:spcBef>
                  <a:spcPct val="0"/>
                </a:spcBef>
                <a:spcAft>
                  <a:spcPct val="0"/>
                </a:spcAft>
              </a:pPr>
              <a:t>14</a:t>
            </a:fld>
            <a:endParaRPr lang="en-US" altLang="en-US">
              <a:latin typeface="Arial" charset="0"/>
            </a:endParaRPr>
          </a:p>
        </p:txBody>
      </p:sp>
      <p:sp>
        <p:nvSpPr>
          <p:cNvPr id="296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AA13062-B21E-49EE-B604-7CB67E433BA6}" type="slidenum">
              <a:rPr lang="en-US" altLang="en-US">
                <a:latin typeface="Arial" charset="0"/>
              </a:rPr>
              <a:pPr fontAlgn="base">
                <a:spcBef>
                  <a:spcPct val="0"/>
                </a:spcBef>
                <a:spcAft>
                  <a:spcPct val="0"/>
                </a:spcAft>
              </a:pPr>
              <a:t>15</a:t>
            </a:fld>
            <a:endParaRPr lang="en-US" altLang="en-US">
              <a:latin typeface="Arial" charset="0"/>
            </a:endParaRPr>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48CE092-673B-4961-8114-8EDC9A71FB17}" type="slidenum">
              <a:rPr lang="en-US" altLang="en-US">
                <a:latin typeface="Arial" charset="0"/>
              </a:rPr>
              <a:pPr fontAlgn="base">
                <a:spcBef>
                  <a:spcPct val="0"/>
                </a:spcBef>
                <a:spcAft>
                  <a:spcPct val="0"/>
                </a:spcAft>
              </a:pPr>
              <a:t>16</a:t>
            </a:fld>
            <a:endParaRPr lang="en-US" altLang="en-US">
              <a:latin typeface="Arial" charset="0"/>
            </a:endParaRPr>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C7D9D809-9394-4A1A-AFA4-02CED4F2ABDE}" type="datetimeFigureOut">
              <a:rPr lang="en-GB"/>
              <a:pPr>
                <a:defRPr/>
              </a:pPr>
              <a:t>07/03/2017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67C29C4-857E-4577-875C-B4C8241F85DC}" type="slidenum">
              <a:rPr lang="en-GB"/>
              <a:pPr>
                <a:defRPr/>
              </a:pPr>
              <a:t>‹#›</a:t>
            </a:fld>
            <a:endParaRPr lang="en-GB"/>
          </a:p>
        </p:txBody>
      </p:sp>
    </p:spTree>
    <p:extLst>
      <p:ext uri="{BB962C8B-B14F-4D97-AF65-F5344CB8AC3E}">
        <p14:creationId xmlns:p14="http://schemas.microsoft.com/office/powerpoint/2010/main" val="1137181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BBA9B9C-D4CB-46EB-820B-02BFAC5B9129}" type="datetimeFigureOut">
              <a:rPr lang="en-GB"/>
              <a:pPr>
                <a:defRPr/>
              </a:pPr>
              <a:t>07/03/2017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A3C36DF-A37A-448E-95BB-CD51E8C53255}" type="slidenum">
              <a:rPr lang="en-GB"/>
              <a:pPr>
                <a:defRPr/>
              </a:pPr>
              <a:t>‹#›</a:t>
            </a:fld>
            <a:endParaRPr lang="en-GB"/>
          </a:p>
        </p:txBody>
      </p:sp>
    </p:spTree>
    <p:extLst>
      <p:ext uri="{BB962C8B-B14F-4D97-AF65-F5344CB8AC3E}">
        <p14:creationId xmlns:p14="http://schemas.microsoft.com/office/powerpoint/2010/main" val="278655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36D2282-26EA-4CF8-AFD7-EA101562C7FC}" type="datetimeFigureOut">
              <a:rPr lang="en-GB"/>
              <a:pPr>
                <a:defRPr/>
              </a:pPr>
              <a:t>07/03/2017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5454BC7-ABE0-4FFB-B020-E881BDC28B15}" type="slidenum">
              <a:rPr lang="en-GB"/>
              <a:pPr>
                <a:defRPr/>
              </a:pPr>
              <a:t>‹#›</a:t>
            </a:fld>
            <a:endParaRPr lang="en-GB"/>
          </a:p>
        </p:txBody>
      </p:sp>
    </p:spTree>
    <p:extLst>
      <p:ext uri="{BB962C8B-B14F-4D97-AF65-F5344CB8AC3E}">
        <p14:creationId xmlns:p14="http://schemas.microsoft.com/office/powerpoint/2010/main" val="616359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4F0B0A3-6D41-4950-82F7-7EC3580DFEB4}" type="datetimeFigureOut">
              <a:rPr lang="en-GB"/>
              <a:pPr>
                <a:defRPr/>
              </a:pPr>
              <a:t>07/03/2017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18AE1A5-97FF-4298-A9B4-F163A9DAE975}" type="slidenum">
              <a:rPr lang="en-GB"/>
              <a:pPr>
                <a:defRPr/>
              </a:pPr>
              <a:t>‹#›</a:t>
            </a:fld>
            <a:endParaRPr lang="en-GB"/>
          </a:p>
        </p:txBody>
      </p:sp>
    </p:spTree>
    <p:extLst>
      <p:ext uri="{BB962C8B-B14F-4D97-AF65-F5344CB8AC3E}">
        <p14:creationId xmlns:p14="http://schemas.microsoft.com/office/powerpoint/2010/main" val="80137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A4C7FE1-5192-4E2C-A724-1DF6006634FF}" type="datetimeFigureOut">
              <a:rPr lang="en-GB"/>
              <a:pPr>
                <a:defRPr/>
              </a:pPr>
              <a:t>07/03/2017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3C2D987-B476-4975-97AD-C4B5E7424EA3}" type="slidenum">
              <a:rPr lang="en-GB"/>
              <a:pPr>
                <a:defRPr/>
              </a:pPr>
              <a:t>‹#›</a:t>
            </a:fld>
            <a:endParaRPr lang="en-GB"/>
          </a:p>
        </p:txBody>
      </p:sp>
    </p:spTree>
    <p:extLst>
      <p:ext uri="{BB962C8B-B14F-4D97-AF65-F5344CB8AC3E}">
        <p14:creationId xmlns:p14="http://schemas.microsoft.com/office/powerpoint/2010/main" val="4117195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7F07D0E6-DD29-4391-B7EB-CE75B618B882}" type="datetimeFigureOut">
              <a:rPr lang="en-GB"/>
              <a:pPr>
                <a:defRPr/>
              </a:pPr>
              <a:t>07/03/2017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35F17CC-AACE-495B-BBFD-F25EF019C50C}" type="slidenum">
              <a:rPr lang="en-GB"/>
              <a:pPr>
                <a:defRPr/>
              </a:pPr>
              <a:t>‹#›</a:t>
            </a:fld>
            <a:endParaRPr lang="en-GB"/>
          </a:p>
        </p:txBody>
      </p:sp>
    </p:spTree>
    <p:extLst>
      <p:ext uri="{BB962C8B-B14F-4D97-AF65-F5344CB8AC3E}">
        <p14:creationId xmlns:p14="http://schemas.microsoft.com/office/powerpoint/2010/main" val="91301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988967C-BE72-48BE-B97B-3F59B1F2AE07}" type="datetimeFigureOut">
              <a:rPr lang="en-GB"/>
              <a:pPr>
                <a:defRPr/>
              </a:pPr>
              <a:t>07/03/2017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A6FBE155-7148-4B98-A873-FB7A56457475}" type="slidenum">
              <a:rPr lang="en-GB"/>
              <a:pPr>
                <a:defRPr/>
              </a:pPr>
              <a:t>‹#›</a:t>
            </a:fld>
            <a:endParaRPr lang="en-GB"/>
          </a:p>
        </p:txBody>
      </p:sp>
    </p:spTree>
    <p:extLst>
      <p:ext uri="{BB962C8B-B14F-4D97-AF65-F5344CB8AC3E}">
        <p14:creationId xmlns:p14="http://schemas.microsoft.com/office/powerpoint/2010/main" val="250139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C19E71CF-E586-41C0-BB92-BAF1100E3845}" type="datetimeFigureOut">
              <a:rPr lang="en-GB"/>
              <a:pPr>
                <a:defRPr/>
              </a:pPr>
              <a:t>07/03/2017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26D3B64-938E-4345-8AB6-74DD9A6C9409}" type="slidenum">
              <a:rPr lang="en-GB"/>
              <a:pPr>
                <a:defRPr/>
              </a:pPr>
              <a:t>‹#›</a:t>
            </a:fld>
            <a:endParaRPr lang="en-GB"/>
          </a:p>
        </p:txBody>
      </p:sp>
    </p:spTree>
    <p:extLst>
      <p:ext uri="{BB962C8B-B14F-4D97-AF65-F5344CB8AC3E}">
        <p14:creationId xmlns:p14="http://schemas.microsoft.com/office/powerpoint/2010/main" val="475025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30C9709-6E3B-4CBF-B98F-F29330034BBC}" type="datetimeFigureOut">
              <a:rPr lang="en-GB"/>
              <a:pPr>
                <a:defRPr/>
              </a:pPr>
              <a:t>07/03/2017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F663E05-86A9-403B-A41D-58C13A0E8550}" type="slidenum">
              <a:rPr lang="en-GB"/>
              <a:pPr>
                <a:defRPr/>
              </a:pPr>
              <a:t>‹#›</a:t>
            </a:fld>
            <a:endParaRPr lang="en-GB"/>
          </a:p>
        </p:txBody>
      </p:sp>
    </p:spTree>
    <p:extLst>
      <p:ext uri="{BB962C8B-B14F-4D97-AF65-F5344CB8AC3E}">
        <p14:creationId xmlns:p14="http://schemas.microsoft.com/office/powerpoint/2010/main" val="3359998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1F5A42A-EAD5-43AD-BC0B-8AD341DD8144}" type="datetimeFigureOut">
              <a:rPr lang="en-GB"/>
              <a:pPr>
                <a:defRPr/>
              </a:pPr>
              <a:t>07/03/2017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B5F986A9-EFD4-4D0C-9E7B-685AE4165145}" type="slidenum">
              <a:rPr lang="en-GB"/>
              <a:pPr>
                <a:defRPr/>
              </a:pPr>
              <a:t>‹#›</a:t>
            </a:fld>
            <a:endParaRPr lang="en-GB"/>
          </a:p>
        </p:txBody>
      </p:sp>
    </p:spTree>
    <p:extLst>
      <p:ext uri="{BB962C8B-B14F-4D97-AF65-F5344CB8AC3E}">
        <p14:creationId xmlns:p14="http://schemas.microsoft.com/office/powerpoint/2010/main" val="3146924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CD5EAA9-A62F-4890-B0B5-ACE06E01A44F}" type="datetimeFigureOut">
              <a:rPr lang="en-GB"/>
              <a:pPr>
                <a:defRPr/>
              </a:pPr>
              <a:t>07/03/2017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9BE697A-D26E-43D3-AA29-F7FF34CDD59C}" type="slidenum">
              <a:rPr lang="en-GB"/>
              <a:pPr>
                <a:defRPr/>
              </a:pPr>
              <a:t>‹#›</a:t>
            </a:fld>
            <a:endParaRPr lang="en-GB"/>
          </a:p>
        </p:txBody>
      </p:sp>
    </p:spTree>
    <p:extLst>
      <p:ext uri="{BB962C8B-B14F-4D97-AF65-F5344CB8AC3E}">
        <p14:creationId xmlns:p14="http://schemas.microsoft.com/office/powerpoint/2010/main" val="4171496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677713F-8A94-4444-9782-6666D31F55B7}" type="datetimeFigureOut">
              <a:rPr lang="en-GB"/>
              <a:pPr>
                <a:defRPr/>
              </a:pPr>
              <a:t>07/03/2017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3AF549CE-FBDE-4985-B825-3595F53932E5}"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aths.otago.ac.nz/video/statistics/" TargetMode="External"/><Relationship Id="rId2" Type="http://schemas.openxmlformats.org/officeDocument/2006/relationships/hyperlink" Target="http://www.maths.otago.ac.nz/video/statistic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maths.otago.ac.nz/video/statistics/" TargetMode="External"/><Relationship Id="rId2" Type="http://schemas.openxmlformats.org/officeDocument/2006/relationships/hyperlink" Target="http://www.maths.otago.ac.nz/video/statistics/)" TargetMode="Externa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hyperlink" Target="http://www.maths.otago.ac.nz/video/statistics/)" TargetMode="External"/><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hyperlink" Target="http://www.maths.otago.ac.nz/video/statistic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maths.otago.ac.nz/video/statistics/" TargetMode="External"/><Relationship Id="rId2" Type="http://schemas.openxmlformats.org/officeDocument/2006/relationships/hyperlink" Target="http://www.maths.otago.ac.nz/video/statistics/)"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maths.otago.ac.nz/video/statistics/)" TargetMode="Externa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maths.otago.ac.nz/video/statistics/"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1.bin"/><Relationship Id="rId7" Type="http://schemas.openxmlformats.org/officeDocument/2006/relationships/package" Target="../embeddings/Microsoft_Word_Document2.docx"/><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9.emf"/><Relationship Id="rId4" Type="http://schemas.openxmlformats.org/officeDocument/2006/relationships/package" Target="../embeddings/Microsoft_Word_Document1.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r>
              <a:rPr lang="en-GB" altLang="en-US" sz="3200" dirty="0" smtClean="0"/>
              <a:t>A </a:t>
            </a:r>
            <a:r>
              <a:rPr lang="en-GB" altLang="en-US" sz="3200" dirty="0" err="1" smtClean="0"/>
              <a:t>oes</a:t>
            </a:r>
            <a:r>
              <a:rPr lang="en-GB" altLang="en-US" sz="3200" dirty="0" smtClean="0"/>
              <a:t> </a:t>
            </a:r>
            <a:r>
              <a:rPr lang="en-GB" altLang="en-US" sz="3200" dirty="0" err="1" smtClean="0"/>
              <a:t>gwahaniaeth</a:t>
            </a:r>
            <a:r>
              <a:rPr lang="en-GB" altLang="en-US" sz="3200" dirty="0" smtClean="0"/>
              <a:t> </a:t>
            </a:r>
            <a:r>
              <a:rPr lang="en-GB" altLang="en-US" sz="3200" dirty="0" err="1" smtClean="0"/>
              <a:t>rhwng</a:t>
            </a:r>
            <a:r>
              <a:rPr lang="en-GB" altLang="en-US" sz="3200" dirty="0" smtClean="0"/>
              <a:t> </a:t>
            </a:r>
            <a:r>
              <a:rPr lang="en-GB" altLang="en-US" sz="3200" dirty="0" err="1" smtClean="0"/>
              <a:t>lled</a:t>
            </a:r>
            <a:r>
              <a:rPr lang="en-GB" altLang="en-US" sz="3200" dirty="0" smtClean="0"/>
              <a:t> </a:t>
            </a:r>
            <a:r>
              <a:rPr lang="en-GB" altLang="en-US" sz="3200" dirty="0" err="1" smtClean="0"/>
              <a:t>benglog</a:t>
            </a:r>
            <a:r>
              <a:rPr lang="en-GB" altLang="en-US" sz="3200" dirty="0" smtClean="0"/>
              <a:t> </a:t>
            </a:r>
            <a:r>
              <a:rPr lang="en-GB" altLang="en-US" sz="3200" dirty="0" err="1" smtClean="0"/>
              <a:t>dolffiniaid</a:t>
            </a:r>
            <a:r>
              <a:rPr lang="en-GB" altLang="en-US" sz="3200" dirty="0" smtClean="0"/>
              <a:t> o Ynys y </a:t>
            </a:r>
            <a:r>
              <a:rPr lang="en-GB" altLang="en-US" sz="3200" dirty="0" err="1" smtClean="0"/>
              <a:t>Gogledd</a:t>
            </a:r>
            <a:r>
              <a:rPr lang="en-GB" altLang="en-US" sz="3200" dirty="0" smtClean="0"/>
              <a:t> ac Ynys y De, </a:t>
            </a:r>
            <a:r>
              <a:rPr lang="en-GB" altLang="en-US" sz="3200" dirty="0" err="1" smtClean="0"/>
              <a:t>Seland</a:t>
            </a:r>
            <a:r>
              <a:rPr lang="en-GB" altLang="en-US" sz="3200" dirty="0" smtClean="0"/>
              <a:t> </a:t>
            </a:r>
            <a:r>
              <a:rPr lang="en-GB" altLang="en-US" sz="3200" dirty="0" err="1" smtClean="0"/>
              <a:t>Newydd</a:t>
            </a:r>
            <a:r>
              <a:rPr lang="en-GB" altLang="en-US" sz="3200" dirty="0" smtClean="0"/>
              <a:t>?</a:t>
            </a:r>
          </a:p>
        </p:txBody>
      </p:sp>
      <p:sp>
        <p:nvSpPr>
          <p:cNvPr id="2051" name="Rectangle 4"/>
          <p:cNvSpPr>
            <a:spLocks noChangeArrowheads="1"/>
          </p:cNvSpPr>
          <p:nvPr/>
        </p:nvSpPr>
        <p:spPr bwMode="auto">
          <a:xfrm>
            <a:off x="611188" y="6165850"/>
            <a:ext cx="8208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dirty="0">
                <a:cs typeface="Times" pitchFamily="18" charset="0"/>
              </a:rPr>
              <a:t>Data ac </a:t>
            </a:r>
            <a:r>
              <a:rPr lang="en-GB" altLang="en-US" dirty="0" err="1">
                <a:cs typeface="Times" pitchFamily="18" charset="0"/>
              </a:rPr>
              <a:t>adnoddau</a:t>
            </a:r>
            <a:r>
              <a:rPr lang="en-GB" altLang="en-US" dirty="0">
                <a:cs typeface="Times" pitchFamily="18" charset="0"/>
              </a:rPr>
              <a:t> </a:t>
            </a:r>
            <a:r>
              <a:rPr lang="en-GB" altLang="en-US" dirty="0">
                <a:cs typeface="Times" pitchFamily="18" charset="0"/>
                <a:hlinkClick r:id="rId2"/>
              </a:rPr>
              <a:t>http://www.maths.otago.ac.nz/video/statistics/)</a:t>
            </a:r>
            <a:endParaRPr lang="en-GB" altLang="en-US" dirty="0">
              <a:cs typeface="Times" pitchFamily="18" charset="0"/>
              <a:hlinkClick r:id="rId3"/>
            </a:endParaRPr>
          </a:p>
        </p:txBody>
      </p:sp>
      <p:sp>
        <p:nvSpPr>
          <p:cNvPr id="4" name="TextBox 3"/>
          <p:cNvSpPr txBox="1"/>
          <p:nvPr/>
        </p:nvSpPr>
        <p:spPr>
          <a:xfrm>
            <a:off x="684213" y="333375"/>
            <a:ext cx="5832475" cy="5334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b="1"/>
              <a:t>Y Broblem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l"/>
            <a:r>
              <a:rPr lang="en-GB" altLang="en-US" sz="2800" b="1" smtClean="0"/>
              <a:t>Allanolion</a:t>
            </a:r>
          </a:p>
        </p:txBody>
      </p:sp>
      <p:graphicFrame>
        <p:nvGraphicFramePr>
          <p:cNvPr id="6" name="Table 5"/>
          <p:cNvGraphicFramePr>
            <a:graphicFrameLocks noGrp="1"/>
          </p:cNvGraphicFramePr>
          <p:nvPr/>
        </p:nvGraphicFramePr>
        <p:xfrm>
          <a:off x="1908175" y="1628775"/>
          <a:ext cx="1150938" cy="4556760"/>
        </p:xfrm>
        <a:graphic>
          <a:graphicData uri="http://schemas.openxmlformats.org/drawingml/2006/table">
            <a:tbl>
              <a:tblPr/>
              <a:tblGrid>
                <a:gridCol w="1150938"/>
              </a:tblGrid>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1.67</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148</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154</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154</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158</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159</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160</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162</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162</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7" name="Table 6"/>
          <p:cNvGraphicFramePr>
            <a:graphicFrameLocks noGrp="1"/>
          </p:cNvGraphicFramePr>
          <p:nvPr/>
        </p:nvGraphicFramePr>
        <p:xfrm>
          <a:off x="4932363" y="1700213"/>
          <a:ext cx="1323975" cy="4556760"/>
        </p:xfrm>
        <a:graphic>
          <a:graphicData uri="http://schemas.openxmlformats.org/drawingml/2006/table">
            <a:tbl>
              <a:tblPr/>
              <a:tblGrid>
                <a:gridCol w="1323975"/>
              </a:tblGrid>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148</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154</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154</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158</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159</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160</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162</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162</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163</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2738">
                <a:tc>
                  <a:txBody>
                    <a:bodyPr/>
                    <a:lstStyle>
                      <a:lvl1pPr>
                        <a:spcBef>
                          <a:spcPct val="20000"/>
                        </a:spcBef>
                        <a:buFont typeface="Arial" charset="0"/>
                        <a:defRPr sz="2800">
                          <a:solidFill>
                            <a:schemeClr val="tx1"/>
                          </a:solidFill>
                          <a:latin typeface="Calibri" pitchFamily="34" charset="0"/>
                        </a:defRPr>
                      </a:lvl1pPr>
                      <a:lvl2pPr marL="742950" indent="-285750">
                        <a:spcBef>
                          <a:spcPct val="20000"/>
                        </a:spcBef>
                        <a:buFont typeface="Arial" charset="0"/>
                        <a:defRPr sz="2400">
                          <a:solidFill>
                            <a:schemeClr val="tx1"/>
                          </a:solidFill>
                          <a:latin typeface="Calibri" pitchFamily="34" charset="0"/>
                        </a:defRPr>
                      </a:lvl2pPr>
                      <a:lvl3pPr marL="1143000" indent="-228600">
                        <a:spcBef>
                          <a:spcPct val="20000"/>
                        </a:spcBef>
                        <a:buFont typeface="Arial" charset="0"/>
                        <a:defRPr sz="2000">
                          <a:solidFill>
                            <a:schemeClr val="tx1"/>
                          </a:solidFill>
                          <a:latin typeface="Calibri" pitchFamily="34" charset="0"/>
                        </a:defRPr>
                      </a:lvl3pPr>
                      <a:lvl4pPr marL="1600200" indent="-228600">
                        <a:spcBef>
                          <a:spcPct val="20000"/>
                        </a:spcBef>
                        <a:buFont typeface="Arial" charset="0"/>
                        <a:defRPr>
                          <a:solidFill>
                            <a:schemeClr val="tx1"/>
                          </a:solidFill>
                          <a:latin typeface="Calibri" pitchFamily="34" charset="0"/>
                        </a:defRPr>
                      </a:lvl4pPr>
                      <a:lvl5pPr marL="2057400" indent="-228600">
                        <a:spcBef>
                          <a:spcPct val="20000"/>
                        </a:spcBef>
                        <a:buFont typeface="Arial" charset="0"/>
                        <a:defRPr>
                          <a:solidFill>
                            <a:schemeClr val="tx1"/>
                          </a:solidFill>
                          <a:latin typeface="Calibri" pitchFamily="34" charset="0"/>
                        </a:defRPr>
                      </a:lvl5pPr>
                      <a:lvl6pPr marL="2514600" indent="-228600" fontAlgn="base">
                        <a:spcBef>
                          <a:spcPct val="20000"/>
                        </a:spcBef>
                        <a:spcAft>
                          <a:spcPct val="0"/>
                        </a:spcAft>
                        <a:buFont typeface="Arial" charset="0"/>
                        <a:defRPr>
                          <a:solidFill>
                            <a:schemeClr val="tx1"/>
                          </a:solidFill>
                          <a:latin typeface="Calibri" pitchFamily="34" charset="0"/>
                        </a:defRPr>
                      </a:lvl6pPr>
                      <a:lvl7pPr marL="2971800" indent="-228600" fontAlgn="base">
                        <a:spcBef>
                          <a:spcPct val="20000"/>
                        </a:spcBef>
                        <a:spcAft>
                          <a:spcPct val="0"/>
                        </a:spcAft>
                        <a:buFont typeface="Arial" charset="0"/>
                        <a:defRPr>
                          <a:solidFill>
                            <a:schemeClr val="tx1"/>
                          </a:solidFill>
                          <a:latin typeface="Calibri" pitchFamily="34" charset="0"/>
                        </a:defRPr>
                      </a:lvl7pPr>
                      <a:lvl8pPr marL="3429000" indent="-228600" fontAlgn="base">
                        <a:spcBef>
                          <a:spcPct val="20000"/>
                        </a:spcBef>
                        <a:spcAft>
                          <a:spcPct val="0"/>
                        </a:spcAft>
                        <a:buFont typeface="Arial" charset="0"/>
                        <a:defRPr>
                          <a:solidFill>
                            <a:schemeClr val="tx1"/>
                          </a:solidFill>
                          <a:latin typeface="Calibri" pitchFamily="34" charset="0"/>
                        </a:defRPr>
                      </a:lvl8pPr>
                      <a:lvl9pPr marL="3886200" indent="-228600" fontAlgn="base">
                        <a:spcBef>
                          <a:spcPct val="20000"/>
                        </a:spcBef>
                        <a:spcAft>
                          <a:spcPct val="0"/>
                        </a:spcAft>
                        <a:buFont typeface="Arial" charset="0"/>
                        <a:defRPr>
                          <a:solidFill>
                            <a:schemeClr val="tx1"/>
                          </a:solidFill>
                          <a:latin typeface="Calibri"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altLang="en-US" sz="2000" b="0" i="0" u="none" strike="noStrike" cap="none" normalizeH="0" baseline="0" smtClean="0">
                          <a:ln>
                            <a:noFill/>
                          </a:ln>
                          <a:solidFill>
                            <a:srgbClr val="000000"/>
                          </a:solidFill>
                          <a:effectLst/>
                          <a:latin typeface="Calibri" pitchFamily="34" charset="0"/>
                          <a:cs typeface="Times New Roman" pitchFamily="18" charset="0"/>
                        </a:rPr>
                        <a:t>167</a:t>
                      </a:r>
                    </a:p>
                  </a:txBody>
                  <a:tcPr marL="67960" marR="6796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 name="Oval 7"/>
          <p:cNvSpPr/>
          <p:nvPr/>
        </p:nvSpPr>
        <p:spPr>
          <a:xfrm>
            <a:off x="2195513" y="3500438"/>
            <a:ext cx="720725" cy="720725"/>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noFill/>
            </a:endParaRPr>
          </a:p>
        </p:txBody>
      </p:sp>
      <p:sp>
        <p:nvSpPr>
          <p:cNvPr id="9" name="Oval 8"/>
          <p:cNvSpPr/>
          <p:nvPr/>
        </p:nvSpPr>
        <p:spPr>
          <a:xfrm>
            <a:off x="5219700" y="3500438"/>
            <a:ext cx="720725" cy="720725"/>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noFill/>
            </a:endParaRPr>
          </a:p>
        </p:txBody>
      </p:sp>
      <p:cxnSp>
        <p:nvCxnSpPr>
          <p:cNvPr id="11" name="Straight Arrow Connector 10"/>
          <p:cNvCxnSpPr/>
          <p:nvPr/>
        </p:nvCxnSpPr>
        <p:spPr>
          <a:xfrm>
            <a:off x="3132138" y="1773238"/>
            <a:ext cx="1871662" cy="431958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188" y="0"/>
            <a:ext cx="7772400" cy="1470025"/>
          </a:xfrm>
        </p:spPr>
        <p:txBody>
          <a:bodyPr>
            <a:normAutofit/>
          </a:bodyPr>
          <a:lstStyle/>
          <a:p>
            <a:r>
              <a:rPr lang="en-GB" altLang="en-US" sz="2900" dirty="0" smtClean="0"/>
              <a:t>A </a:t>
            </a:r>
            <a:r>
              <a:rPr lang="en-GB" altLang="en-US" sz="2900" dirty="0" err="1" smtClean="0"/>
              <a:t>oes</a:t>
            </a:r>
            <a:r>
              <a:rPr lang="en-GB" altLang="en-US" sz="2900" dirty="0" smtClean="0"/>
              <a:t> </a:t>
            </a:r>
            <a:r>
              <a:rPr lang="en-GB" altLang="en-US" sz="2900" dirty="0" err="1" smtClean="0"/>
              <a:t>gwahaniaeth</a:t>
            </a:r>
            <a:r>
              <a:rPr lang="en-GB" altLang="en-US" sz="2900" dirty="0" smtClean="0"/>
              <a:t> </a:t>
            </a:r>
            <a:r>
              <a:rPr lang="en-GB" altLang="en-US" sz="2900" dirty="0" err="1" smtClean="0"/>
              <a:t>rhwng</a:t>
            </a:r>
            <a:r>
              <a:rPr lang="en-GB" altLang="en-US" sz="2900" dirty="0" smtClean="0"/>
              <a:t> </a:t>
            </a:r>
            <a:r>
              <a:rPr lang="en-GB" altLang="en-US" sz="2900" dirty="0" err="1" smtClean="0"/>
              <a:t>lled</a:t>
            </a:r>
            <a:r>
              <a:rPr lang="en-GB" altLang="en-US" sz="2900" dirty="0" smtClean="0"/>
              <a:t> </a:t>
            </a:r>
            <a:r>
              <a:rPr lang="en-GB" altLang="en-US" sz="2900" dirty="0" err="1" smtClean="0"/>
              <a:t>benglog</a:t>
            </a:r>
            <a:r>
              <a:rPr lang="en-GB" altLang="en-US" sz="2900" dirty="0" smtClean="0"/>
              <a:t> </a:t>
            </a:r>
            <a:r>
              <a:rPr lang="en-GB" altLang="en-US" sz="2900" dirty="0" err="1" smtClean="0"/>
              <a:t>dolffiniaid</a:t>
            </a:r>
            <a:r>
              <a:rPr lang="en-GB" altLang="en-US" sz="2900" dirty="0" smtClean="0"/>
              <a:t> o Ynys y </a:t>
            </a:r>
            <a:r>
              <a:rPr lang="en-GB" altLang="en-US" sz="2900" dirty="0" err="1" smtClean="0"/>
              <a:t>Gogledd</a:t>
            </a:r>
            <a:r>
              <a:rPr lang="en-GB" altLang="en-US" sz="2900" dirty="0" smtClean="0"/>
              <a:t> ac Ynys y De, </a:t>
            </a:r>
            <a:r>
              <a:rPr lang="en-GB" altLang="en-US" sz="2900" dirty="0" err="1" smtClean="0"/>
              <a:t>Seland</a:t>
            </a:r>
            <a:r>
              <a:rPr lang="en-GB" altLang="en-US" sz="2900" dirty="0" smtClean="0"/>
              <a:t> </a:t>
            </a:r>
            <a:r>
              <a:rPr lang="en-GB" altLang="en-US" sz="2900" dirty="0" err="1" smtClean="0"/>
              <a:t>Newydd</a:t>
            </a:r>
            <a:r>
              <a:rPr lang="en-GB" altLang="en-US" sz="2900" dirty="0" smtClean="0"/>
              <a:t>?</a:t>
            </a:r>
          </a:p>
        </p:txBody>
      </p:sp>
      <p:sp>
        <p:nvSpPr>
          <p:cNvPr id="15363" name="Rectangle 4"/>
          <p:cNvSpPr>
            <a:spLocks noChangeArrowheads="1"/>
          </p:cNvSpPr>
          <p:nvPr/>
        </p:nvSpPr>
        <p:spPr bwMode="auto">
          <a:xfrm>
            <a:off x="611188" y="6165850"/>
            <a:ext cx="8208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dirty="0">
                <a:cs typeface="Times" pitchFamily="18" charset="0"/>
              </a:rPr>
              <a:t>Data ac </a:t>
            </a:r>
            <a:r>
              <a:rPr lang="en-GB" altLang="en-US" dirty="0" err="1">
                <a:cs typeface="Times" pitchFamily="18" charset="0"/>
              </a:rPr>
              <a:t>adnoddau</a:t>
            </a:r>
            <a:r>
              <a:rPr lang="en-GB" altLang="en-US" dirty="0">
                <a:cs typeface="Times" pitchFamily="18" charset="0"/>
              </a:rPr>
              <a:t>  </a:t>
            </a:r>
            <a:r>
              <a:rPr lang="en-GB" altLang="en-US" dirty="0">
                <a:cs typeface="Times" pitchFamily="18" charset="0"/>
                <a:hlinkClick r:id="rId2"/>
              </a:rPr>
              <a:t>http://www.maths.otago.ac.nz/video/statistics/)</a:t>
            </a:r>
            <a:endParaRPr lang="en-GB" altLang="en-US" dirty="0">
              <a:cs typeface="Times" pitchFamily="18" charset="0"/>
              <a:hlinkClick r:id="rId3"/>
            </a:endParaRPr>
          </a:p>
        </p:txBody>
      </p:sp>
      <p:pic>
        <p:nvPicPr>
          <p:cNvPr id="5" name="Picture 3"/>
          <p:cNvPicPr>
            <a:picLocks noChangeAspect="1" noChangeArrowheads="1"/>
          </p:cNvPicPr>
          <p:nvPr/>
        </p:nvPicPr>
        <p:blipFill>
          <a:blip r:embed="rId4" cstate="print"/>
          <a:srcRect/>
          <a:stretch>
            <a:fillRect/>
          </a:stretch>
        </p:blipFill>
        <p:spPr bwMode="auto">
          <a:xfrm>
            <a:off x="1828800" y="1600200"/>
            <a:ext cx="54864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19250" y="908050"/>
            <a:ext cx="5954713" cy="4772025"/>
          </a:xfrm>
        </p:spPr>
      </p:pic>
      <p:sp>
        <p:nvSpPr>
          <p:cNvPr id="16387" name="Rectangle 6"/>
          <p:cNvSpPr>
            <a:spLocks noChangeArrowheads="1"/>
          </p:cNvSpPr>
          <p:nvPr/>
        </p:nvSpPr>
        <p:spPr bwMode="auto">
          <a:xfrm>
            <a:off x="611188" y="6165850"/>
            <a:ext cx="8208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dirty="0">
                <a:cs typeface="Times" pitchFamily="18" charset="0"/>
              </a:rPr>
              <a:t>Data ac </a:t>
            </a:r>
            <a:r>
              <a:rPr lang="en-GB" altLang="en-US" dirty="0" err="1">
                <a:cs typeface="Times" pitchFamily="18" charset="0"/>
              </a:rPr>
              <a:t>adnoddau</a:t>
            </a:r>
            <a:r>
              <a:rPr lang="en-GB" altLang="en-US" dirty="0">
                <a:cs typeface="Times" pitchFamily="18" charset="0"/>
              </a:rPr>
              <a:t>  </a:t>
            </a:r>
            <a:r>
              <a:rPr lang="en-GB" altLang="en-US" dirty="0">
                <a:cs typeface="Times" pitchFamily="18" charset="0"/>
                <a:hlinkClick r:id="rId3"/>
              </a:rPr>
              <a:t>http://www.maths.otago.ac.nz/video/statistics/)</a:t>
            </a:r>
            <a:endParaRPr lang="en-GB" altLang="en-US" dirty="0">
              <a:cs typeface="Times" pitchFamily="18" charset="0"/>
              <a:hlinkClick r:id="rId4"/>
            </a:endParaRPr>
          </a:p>
        </p:txBody>
      </p:sp>
      <p:sp>
        <p:nvSpPr>
          <p:cNvPr id="16388" name="TextBox 3"/>
          <p:cNvSpPr txBox="1">
            <a:spLocks noChangeArrowheads="1"/>
          </p:cNvSpPr>
          <p:nvPr/>
        </p:nvSpPr>
        <p:spPr bwMode="auto">
          <a:xfrm>
            <a:off x="1692275" y="333375"/>
            <a:ext cx="48244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b="1"/>
              <a:t>Adrodd yn ôl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539750" y="2133600"/>
            <a:ext cx="8229600" cy="1143000"/>
          </a:xfrm>
        </p:spPr>
        <p:txBody>
          <a:bodyPr/>
          <a:lstStyle/>
          <a:p>
            <a:r>
              <a:rPr lang="en-GB" altLang="en-US" smtClean="0"/>
              <a:t>Dulliau Samplu</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6"/>
          <p:cNvSpPr txBox="1">
            <a:spLocks noChangeArrowheads="1"/>
          </p:cNvSpPr>
          <p:nvPr/>
        </p:nvSpPr>
        <p:spPr bwMode="auto">
          <a:xfrm>
            <a:off x="2608263" y="2074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sz="3600">
              <a:latin typeface="Arial" charset="0"/>
            </a:endParaRPr>
          </a:p>
        </p:txBody>
      </p:sp>
      <p:sp>
        <p:nvSpPr>
          <p:cNvPr id="4099" name="Rectangle 7"/>
          <p:cNvSpPr>
            <a:spLocks noGrp="1" noChangeArrowheads="1"/>
          </p:cNvSpPr>
          <p:nvPr>
            <p:ph type="ctrTitle"/>
          </p:nvPr>
        </p:nvSpPr>
        <p:spPr>
          <a:xfrm>
            <a:off x="395288" y="620713"/>
            <a:ext cx="8066087" cy="2016125"/>
          </a:xfrm>
          <a:ln>
            <a:miter lim="800000"/>
            <a:headEnd/>
            <a:tailEnd/>
          </a:ln>
        </p:spPr>
        <p:txBody>
          <a:bodyPr anchor="t">
            <a:noAutofit/>
          </a:bodyPr>
          <a:lstStyle/>
          <a:p>
            <a:pPr algn="l"/>
            <a:r>
              <a:rPr lang="en-GB" altLang="en-US" sz="3200" b="1" smtClean="0">
                <a:cs typeface="Times" pitchFamily="18" charset="0"/>
              </a:rPr>
              <a:t>Y broblem</a:t>
            </a:r>
            <a:br>
              <a:rPr lang="en-GB" altLang="en-US" sz="3200" b="1" smtClean="0">
                <a:cs typeface="Times" pitchFamily="18" charset="0"/>
              </a:rPr>
            </a:br>
            <a:r>
              <a:rPr lang="en-GB" altLang="en-US" sz="3200" smtClean="0">
                <a:cs typeface="Times" pitchFamily="18" charset="0"/>
              </a:rPr>
              <a:t/>
            </a:r>
            <a:br>
              <a:rPr lang="en-GB" altLang="en-US" sz="3200" smtClean="0">
                <a:cs typeface="Times" pitchFamily="18" charset="0"/>
              </a:rPr>
            </a:br>
            <a:r>
              <a:rPr lang="en-GB" altLang="en-US" sz="3200" smtClean="0">
                <a:cs typeface="Times" pitchFamily="18" charset="0"/>
              </a:rPr>
              <a:t/>
            </a:r>
            <a:br>
              <a:rPr lang="en-GB" altLang="en-US" sz="3200" smtClean="0">
                <a:cs typeface="Times" pitchFamily="18" charset="0"/>
              </a:rPr>
            </a:br>
            <a:endParaRPr lang="en-GB" altLang="en-US" sz="3200" smtClean="0">
              <a:cs typeface="Times" pitchFamily="18" charset="0"/>
            </a:endParaRPr>
          </a:p>
        </p:txBody>
      </p:sp>
      <p:sp>
        <p:nvSpPr>
          <p:cNvPr id="18436" name="TextBox 5"/>
          <p:cNvSpPr txBox="1">
            <a:spLocks noChangeArrowheads="1"/>
          </p:cNvSpPr>
          <p:nvPr/>
        </p:nvSpPr>
        <p:spPr bwMode="auto">
          <a:xfrm>
            <a:off x="611188" y="1484313"/>
            <a:ext cx="7848600" cy="448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a:cs typeface="Times New Roman" pitchFamily="18" charset="0"/>
              </a:rPr>
              <a:t>Mae gan ymchwilydd ddiddordeb yn rhaglen hyfforddi nofwyr a gymerodd ran yng Ngemau Olympaidd Haf 2012</a:t>
            </a:r>
            <a:br>
              <a:rPr lang="en-GB" altLang="en-US" sz="2800">
                <a:cs typeface="Times New Roman" pitchFamily="18" charset="0"/>
              </a:rPr>
            </a:br>
            <a:r>
              <a:rPr lang="en-GB" altLang="en-US" sz="2800">
                <a:cs typeface="Times New Roman" pitchFamily="18" charset="0"/>
              </a:rPr>
              <a:t/>
            </a:r>
            <a:br>
              <a:rPr lang="en-GB" altLang="en-US" sz="2800">
                <a:cs typeface="Times New Roman" pitchFamily="18" charset="0"/>
              </a:rPr>
            </a:br>
            <a:r>
              <a:rPr lang="en-GB" altLang="en-US" sz="2800">
                <a:cs typeface="Times New Roman" pitchFamily="18" charset="0"/>
              </a:rPr>
              <a:t>Er mwyn ymchwilio i hyn, yn ddelfrydol, byddai'n hoffi casglu gwybodaeth ychwanegol ar gyfer yr holl nofwyr Olympaidd a gymerodd ran yn y Gemau Olympaidd hyn</a:t>
            </a:r>
            <a:r>
              <a:rPr lang="en-GB" altLang="en-US" sz="3200">
                <a:cs typeface="Times New Roman" pitchFamily="18" charset="0"/>
              </a:rPr>
              <a:t/>
            </a:r>
            <a:br>
              <a:rPr lang="en-GB" altLang="en-US" sz="3200">
                <a:cs typeface="Times New Roman" pitchFamily="18" charset="0"/>
              </a:rPr>
            </a:br>
            <a:r>
              <a:rPr lang="en-GB" altLang="en-US" sz="3200">
                <a:cs typeface="Times New Roman" pitchFamily="18" charset="0"/>
              </a:rPr>
              <a:t/>
            </a:r>
            <a:br>
              <a:rPr lang="en-GB" altLang="en-US" sz="3200">
                <a:cs typeface="Times New Roman" pitchFamily="18" charset="0"/>
              </a:rPr>
            </a:br>
            <a:endParaRPr lang="en-GB" altLang="en-US" sz="3200">
              <a:cs typeface="Times New Roman" pitchFamily="18"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6"/>
          <p:cNvSpPr txBox="1">
            <a:spLocks noChangeArrowheads="1"/>
          </p:cNvSpPr>
          <p:nvPr/>
        </p:nvSpPr>
        <p:spPr bwMode="auto">
          <a:xfrm>
            <a:off x="2608263" y="2074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sz="3600">
              <a:latin typeface="Arial" charset="0"/>
            </a:endParaRPr>
          </a:p>
        </p:txBody>
      </p:sp>
      <p:sp>
        <p:nvSpPr>
          <p:cNvPr id="4099" name="Rectangle 7"/>
          <p:cNvSpPr>
            <a:spLocks noGrp="1" noChangeArrowheads="1"/>
          </p:cNvSpPr>
          <p:nvPr>
            <p:ph type="ctrTitle"/>
          </p:nvPr>
        </p:nvSpPr>
        <p:spPr>
          <a:xfrm>
            <a:off x="611188" y="549275"/>
            <a:ext cx="8066087" cy="2376488"/>
          </a:xfrm>
          <a:ln>
            <a:miter lim="800000"/>
            <a:headEnd/>
            <a:tailEnd/>
          </a:ln>
        </p:spPr>
        <p:txBody>
          <a:bodyPr anchor="t">
            <a:normAutofit fontScale="90000"/>
          </a:bodyPr>
          <a:lstStyle/>
          <a:p>
            <a:pPr algn="l"/>
            <a:r>
              <a:rPr lang="en-GB" altLang="en-US" sz="3200" b="1" smtClean="0">
                <a:cs typeface="Times" pitchFamily="18" charset="0"/>
              </a:rPr>
              <a:t>Y broblem</a:t>
            </a:r>
            <a:r>
              <a:rPr lang="en-GB" altLang="en-US" sz="2500" b="1" smtClean="0">
                <a:cs typeface="Times" pitchFamily="18" charset="0"/>
              </a:rPr>
              <a:t/>
            </a:r>
            <a:br>
              <a:rPr lang="en-GB" altLang="en-US" sz="2500" b="1" smtClean="0">
                <a:cs typeface="Times" pitchFamily="18" charset="0"/>
              </a:rPr>
            </a:br>
            <a:r>
              <a:rPr lang="en-GB" altLang="en-US" sz="3200" smtClean="0">
                <a:cs typeface="Times" pitchFamily="18" charset="0"/>
              </a:rPr>
              <a:t>Byddai'n cymryd gormod o amser i gasglu'r wybodaeth ychwanegol hon ar gyfer bob un o'r 907 nofiwr Olympaidd </a:t>
            </a:r>
            <a:br>
              <a:rPr lang="en-GB" altLang="en-US" sz="3200" smtClean="0">
                <a:cs typeface="Times" pitchFamily="18" charset="0"/>
              </a:rPr>
            </a:br>
            <a:r>
              <a:rPr lang="en-GB" altLang="en-US" sz="3200" smtClean="0">
                <a:cs typeface="Times" pitchFamily="18" charset="0"/>
              </a:rPr>
              <a:t/>
            </a:r>
            <a:br>
              <a:rPr lang="en-GB" altLang="en-US" sz="3200" smtClean="0">
                <a:cs typeface="Times" pitchFamily="18" charset="0"/>
              </a:rPr>
            </a:br>
            <a:r>
              <a:rPr lang="en-GB" altLang="en-US" sz="3200" smtClean="0">
                <a:cs typeface="Times" pitchFamily="18" charset="0"/>
              </a:rPr>
              <a:t>Mae'n gofyn i chi ddewis samplau o 50 nofiwr Olympaidd gan ddefnyddio dau ddull samplu gwahanol:</a:t>
            </a: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r>
              <a:rPr lang="en-GB" altLang="en-US" sz="2400" smtClean="0">
                <a:cs typeface="Times New Roman" pitchFamily="18" charset="0"/>
              </a:rPr>
              <a:t/>
            </a:r>
            <a:br>
              <a:rPr lang="en-GB" altLang="en-US" sz="2400" smtClean="0">
                <a:cs typeface="Times New Roman" pitchFamily="18" charset="0"/>
              </a:rPr>
            </a:br>
            <a:endParaRPr lang="en-GB" altLang="en-US" sz="2400" smtClean="0">
              <a:cs typeface="Times New Roman" pitchFamily="18" charset="0"/>
            </a:endParaRPr>
          </a:p>
        </p:txBody>
      </p:sp>
      <p:sp>
        <p:nvSpPr>
          <p:cNvPr id="19460" name="TextBox 7"/>
          <p:cNvSpPr txBox="1">
            <a:spLocks noChangeArrowheads="1"/>
          </p:cNvSpPr>
          <p:nvPr/>
        </p:nvSpPr>
        <p:spPr bwMode="auto">
          <a:xfrm>
            <a:off x="1547813" y="3973513"/>
            <a:ext cx="58324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15963">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dirty="0" err="1">
                <a:cs typeface="Times New Roman" pitchFamily="18" charset="0"/>
              </a:rPr>
              <a:t>Hapsamplu</a:t>
            </a:r>
            <a:r>
              <a:rPr lang="en-GB" altLang="en-US" sz="2800" dirty="0">
                <a:cs typeface="Times New Roman" pitchFamily="18" charset="0"/>
              </a:rPr>
              <a:t> </a:t>
            </a:r>
            <a:r>
              <a:rPr lang="en-GB" altLang="en-US" sz="2800" dirty="0" err="1">
                <a:cs typeface="Times New Roman" pitchFamily="18" charset="0"/>
              </a:rPr>
              <a:t>syml</a:t>
            </a:r>
            <a:endParaRPr lang="en-GB" altLang="en-US" sz="2800" dirty="0">
              <a:cs typeface="Times New Roman" pitchFamily="18" charset="0"/>
            </a:endParaRPr>
          </a:p>
          <a:p>
            <a:r>
              <a:rPr lang="en-GB" altLang="en-US" sz="2800" dirty="0" err="1">
                <a:cs typeface="Times New Roman" pitchFamily="18" charset="0"/>
              </a:rPr>
              <a:t>Samplu</a:t>
            </a:r>
            <a:r>
              <a:rPr lang="en-GB" altLang="en-US" sz="2800" dirty="0">
                <a:cs typeface="Times New Roman" pitchFamily="18" charset="0"/>
              </a:rPr>
              <a:t> </a:t>
            </a:r>
            <a:r>
              <a:rPr lang="en-GB" altLang="en-US" sz="2800" dirty="0" err="1">
                <a:cs typeface="Times New Roman" pitchFamily="18" charset="0"/>
              </a:rPr>
              <a:t>systematig</a:t>
            </a:r>
            <a:endParaRPr lang="en-GB" altLang="en-US" sz="2800" dirty="0">
              <a:cs typeface="Times New Roman" pitchFamily="18" charset="0"/>
            </a:endParaRPr>
          </a:p>
        </p:txBody>
      </p:sp>
      <p:sp>
        <p:nvSpPr>
          <p:cNvPr id="5" name="Rectangle 7"/>
          <p:cNvSpPr txBox="1">
            <a:spLocks noChangeArrowheads="1"/>
          </p:cNvSpPr>
          <p:nvPr/>
        </p:nvSpPr>
        <p:spPr bwMode="auto">
          <a:xfrm>
            <a:off x="539750" y="3933825"/>
            <a:ext cx="8066088" cy="2376488"/>
          </a:xfrm>
          <a:prstGeom prst="rect">
            <a:avLst/>
          </a:prstGeom>
          <a:ln>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altLang="en-US" sz="2800" b="1">
              <a:latin typeface="Times" pitchFamily="18" charset="0"/>
              <a:cs typeface="Times" pitchFamily="18" charset="0"/>
            </a:endParaRPr>
          </a:p>
          <a:p>
            <a:r>
              <a:rPr lang="en-GB" altLang="en-US" sz="2800" b="1">
                <a:latin typeface="Times" pitchFamily="18" charset="0"/>
                <a:cs typeface="Times" pitchFamily="18" charset="0"/>
              </a:rPr>
              <a:t/>
            </a:r>
            <a:br>
              <a:rPr lang="en-GB" altLang="en-US" sz="2800" b="1">
                <a:latin typeface="Times" pitchFamily="18" charset="0"/>
                <a:cs typeface="Times" pitchFamily="18" charset="0"/>
              </a:rPr>
            </a:br>
            <a:r>
              <a:rPr lang="en-GB" altLang="en-US" sz="2800">
                <a:solidFill>
                  <a:srgbClr val="002350"/>
                </a:solidFill>
                <a:latin typeface="Times" pitchFamily="18" charset="0"/>
                <a:cs typeface="Times" pitchFamily="18" charset="0"/>
              </a:rPr>
              <a:t/>
            </a:r>
            <a:br>
              <a:rPr lang="en-GB" altLang="en-US" sz="2800">
                <a:solidFill>
                  <a:srgbClr val="002350"/>
                </a:solidFill>
                <a:latin typeface="Times" pitchFamily="18" charset="0"/>
                <a:cs typeface="Times" pitchFamily="18" charset="0"/>
              </a:rPr>
            </a:br>
            <a:r>
              <a:rPr lang="en-GB" altLang="en-US" sz="2800">
                <a:solidFill>
                  <a:srgbClr val="002350"/>
                </a:solidFill>
                <a:latin typeface="Times" pitchFamily="18" charset="0"/>
                <a:cs typeface="Times" pitchFamily="18" charset="0"/>
              </a:rPr>
              <a:t/>
            </a:r>
            <a:br>
              <a:rPr lang="en-GB" altLang="en-US" sz="2800">
                <a:solidFill>
                  <a:srgbClr val="002350"/>
                </a:solidFill>
                <a:latin typeface="Times" pitchFamily="18" charset="0"/>
                <a:cs typeface="Times" pitchFamily="18" charset="0"/>
              </a:rPr>
            </a:br>
            <a:r>
              <a:rPr lang="en-GB" altLang="en-US" sz="2800">
                <a:solidFill>
                  <a:srgbClr val="002350"/>
                </a:solidFill>
                <a:latin typeface="Times" pitchFamily="18" charset="0"/>
                <a:cs typeface="Times" pitchFamily="18" charset="0"/>
              </a:rPr>
              <a:t/>
            </a:r>
            <a:br>
              <a:rPr lang="en-GB" altLang="en-US" sz="2800">
                <a:solidFill>
                  <a:srgbClr val="002350"/>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a:solidFill>
                  <a:schemeClr val="tx2"/>
                </a:solidFill>
              </a:rPr>
              <a:t/>
            </a:r>
            <a:br>
              <a:rPr lang="en-GB" altLang="en-US">
                <a:solidFill>
                  <a:schemeClr val="tx2"/>
                </a:solidFill>
              </a:rPr>
            </a:br>
            <a:r>
              <a:rPr lang="en-GB" altLang="en-US">
                <a:solidFill>
                  <a:schemeClr val="tx2"/>
                </a:solidFill>
              </a:rPr>
              <a:t/>
            </a:r>
            <a:br>
              <a:rPr lang="en-GB" altLang="en-US">
                <a:solidFill>
                  <a:schemeClr val="tx2"/>
                </a:solidFill>
              </a:rPr>
            </a:br>
            <a:r>
              <a:rPr lang="en-GB" altLang="en-US">
                <a:solidFill>
                  <a:schemeClr val="tx2"/>
                </a:solidFill>
              </a:rPr>
              <a:t/>
            </a:r>
            <a:br>
              <a:rPr lang="en-GB" altLang="en-US">
                <a:solidFill>
                  <a:schemeClr val="tx2"/>
                </a:solidFill>
              </a:rPr>
            </a:br>
            <a:r>
              <a:rPr lang="en-GB" altLang="en-US" sz="2800">
                <a:solidFill>
                  <a:schemeClr val="tx2"/>
                </a:solidFill>
              </a:rPr>
              <a:t/>
            </a:r>
            <a:br>
              <a:rPr lang="en-GB" altLang="en-US" sz="2800">
                <a:solidFill>
                  <a:schemeClr val="tx2"/>
                </a:solidFill>
              </a:rPr>
            </a:br>
            <a:endParaRPr lang="en-GB" altLang="en-US" sz="2800">
              <a:solidFill>
                <a:schemeClr val="tx2"/>
              </a:solidFill>
            </a:endParaRPr>
          </a:p>
        </p:txBody>
      </p:sp>
      <p:sp>
        <p:nvSpPr>
          <p:cNvPr id="6" name="Rectangle 7"/>
          <p:cNvSpPr txBox="1">
            <a:spLocks noChangeArrowheads="1"/>
          </p:cNvSpPr>
          <p:nvPr/>
        </p:nvSpPr>
        <p:spPr bwMode="auto">
          <a:xfrm>
            <a:off x="468313" y="4797425"/>
            <a:ext cx="8066087" cy="1106488"/>
          </a:xfrm>
          <a:prstGeom prst="rect">
            <a:avLst/>
          </a:prstGeom>
          <a:ln>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dirty="0" err="1">
                <a:cs typeface="Times New Roman" pitchFamily="18" charset="0"/>
              </a:rPr>
              <a:t>Yna</a:t>
            </a:r>
            <a:r>
              <a:rPr lang="en-GB" altLang="en-US" sz="2800" dirty="0">
                <a:cs typeface="Times New Roman" pitchFamily="18" charset="0"/>
              </a:rPr>
              <a:t> </a:t>
            </a:r>
            <a:r>
              <a:rPr lang="en-GB" altLang="en-US" sz="2800" dirty="0" err="1">
                <a:cs typeface="Times New Roman" pitchFamily="18" charset="0"/>
              </a:rPr>
              <a:t>ysgrifennwch</a:t>
            </a:r>
            <a:r>
              <a:rPr lang="en-GB" altLang="en-US" sz="2800" dirty="0">
                <a:cs typeface="Times New Roman" pitchFamily="18" charset="0"/>
              </a:rPr>
              <a:t> </a:t>
            </a:r>
            <a:r>
              <a:rPr lang="en-GB" altLang="en-US" sz="2800" dirty="0" err="1">
                <a:cs typeface="Times New Roman" pitchFamily="18" charset="0"/>
              </a:rPr>
              <a:t>adroddiad</a:t>
            </a:r>
            <a:r>
              <a:rPr lang="en-GB" altLang="en-US" sz="2800" dirty="0">
                <a:cs typeface="Times New Roman" pitchFamily="18" charset="0"/>
              </a:rPr>
              <a:t> </a:t>
            </a:r>
            <a:r>
              <a:rPr lang="en-GB" altLang="en-US" sz="2800" dirty="0" err="1">
                <a:cs typeface="Times New Roman" pitchFamily="18" charset="0"/>
              </a:rPr>
              <a:t>yn</a:t>
            </a:r>
            <a:r>
              <a:rPr lang="en-GB" altLang="en-US" sz="2800" dirty="0">
                <a:cs typeface="Times New Roman" pitchFamily="18" charset="0"/>
              </a:rPr>
              <a:t> </a:t>
            </a:r>
            <a:r>
              <a:rPr lang="en-GB" altLang="en-US" sz="2800" dirty="0" err="1">
                <a:cs typeface="Times New Roman" pitchFamily="18" charset="0"/>
              </a:rPr>
              <a:t>rhoi</a:t>
            </a:r>
            <a:r>
              <a:rPr lang="en-GB" altLang="en-US" sz="2800" dirty="0">
                <a:cs typeface="Times New Roman" pitchFamily="18" charset="0"/>
              </a:rPr>
              <a:t> </a:t>
            </a:r>
            <a:r>
              <a:rPr lang="en-GB" altLang="en-US" sz="2800" dirty="0" err="1">
                <a:cs typeface="Times New Roman" pitchFamily="18" charset="0"/>
              </a:rPr>
              <a:t>cyngor</a:t>
            </a:r>
            <a:r>
              <a:rPr lang="en-GB" altLang="en-US" sz="2800" dirty="0">
                <a:cs typeface="Times New Roman" pitchFamily="18" charset="0"/>
              </a:rPr>
              <a:t> </a:t>
            </a:r>
            <a:r>
              <a:rPr lang="en-GB" altLang="en-US" sz="2800" dirty="0" err="1">
                <a:cs typeface="Times New Roman" pitchFamily="18" charset="0"/>
              </a:rPr>
              <a:t>iddo</a:t>
            </a:r>
            <a:r>
              <a:rPr lang="en-GB" altLang="en-US" sz="2800" dirty="0">
                <a:cs typeface="Times New Roman" pitchFamily="18" charset="0"/>
              </a:rPr>
              <a:t> </a:t>
            </a:r>
            <a:r>
              <a:rPr lang="en-GB" altLang="en-US" sz="2800" dirty="0" err="1">
                <a:cs typeface="Times New Roman" pitchFamily="18" charset="0"/>
              </a:rPr>
              <a:t>ar</a:t>
            </a:r>
            <a:r>
              <a:rPr lang="en-GB" altLang="en-US" sz="2800" dirty="0">
                <a:cs typeface="Times New Roman" pitchFamily="18" charset="0"/>
              </a:rPr>
              <a:t> </a:t>
            </a:r>
            <a:r>
              <a:rPr lang="en-GB" altLang="en-US" sz="2800" dirty="0" err="1">
                <a:cs typeface="Times New Roman" pitchFamily="18" charset="0"/>
              </a:rPr>
              <a:t>fanteision</a:t>
            </a:r>
            <a:r>
              <a:rPr lang="en-GB" altLang="en-US" sz="2800" dirty="0">
                <a:cs typeface="Times New Roman" pitchFamily="18" charset="0"/>
              </a:rPr>
              <a:t> ac </a:t>
            </a:r>
            <a:r>
              <a:rPr lang="en-GB" altLang="en-US" sz="2800" dirty="0" err="1">
                <a:cs typeface="Times New Roman" pitchFamily="18" charset="0"/>
              </a:rPr>
              <a:t>anfanteision</a:t>
            </a:r>
            <a:r>
              <a:rPr lang="en-GB" altLang="en-US" sz="2800" dirty="0">
                <a:cs typeface="Times New Roman" pitchFamily="18" charset="0"/>
              </a:rPr>
              <a:t> </a:t>
            </a:r>
            <a:r>
              <a:rPr lang="en-GB" altLang="en-US" sz="2800" dirty="0" err="1">
                <a:cs typeface="Times New Roman" pitchFamily="18" charset="0"/>
              </a:rPr>
              <a:t>pob</a:t>
            </a:r>
            <a:r>
              <a:rPr lang="en-GB" altLang="en-US" sz="2800" dirty="0">
                <a:cs typeface="Times New Roman" pitchFamily="18" charset="0"/>
              </a:rPr>
              <a:t> dull </a:t>
            </a:r>
            <a:r>
              <a:rPr lang="en-GB" altLang="en-US" sz="2800" dirty="0" err="1">
                <a:cs typeface="Times New Roman" pitchFamily="18" charset="0"/>
              </a:rPr>
              <a:t>samplu</a:t>
            </a:r>
            <a:r>
              <a:rPr lang="en-GB" altLang="en-US" sz="2800" dirty="0">
                <a:cs typeface="Times New Roman" pitchFamily="18" charset="0"/>
              </a:rPr>
              <a:t/>
            </a:r>
            <a:br>
              <a:rPr lang="en-GB" altLang="en-US" sz="2800" dirty="0">
                <a:cs typeface="Times New Roman" pitchFamily="18" charset="0"/>
              </a:rPr>
            </a:br>
            <a:r>
              <a:rPr lang="en-GB" altLang="en-US" sz="2800" dirty="0">
                <a:cs typeface="Times New Roman" pitchFamily="18" charset="0"/>
              </a:rPr>
              <a:t/>
            </a:r>
            <a:br>
              <a:rPr lang="en-GB" altLang="en-US" sz="2800" dirty="0">
                <a:cs typeface="Times New Roman" pitchFamily="18" charset="0"/>
              </a:rPr>
            </a:br>
            <a:r>
              <a:rPr lang="en-GB" altLang="en-US" sz="2800" dirty="0">
                <a:cs typeface="Times New Roman" pitchFamily="18" charset="0"/>
              </a:rPr>
              <a:t/>
            </a:r>
            <a:br>
              <a:rPr lang="en-GB" altLang="en-US" sz="2800" dirty="0">
                <a:cs typeface="Times New Roman" pitchFamily="18" charset="0"/>
              </a:rPr>
            </a:br>
            <a:r>
              <a:rPr lang="en-GB" altLang="en-US" sz="2800" dirty="0">
                <a:cs typeface="Times New Roman" pitchFamily="18" charset="0"/>
              </a:rPr>
              <a:t/>
            </a:r>
            <a:br>
              <a:rPr lang="en-GB" altLang="en-US" sz="2800" dirty="0">
                <a:cs typeface="Times New Roman" pitchFamily="18" charset="0"/>
              </a:rPr>
            </a:br>
            <a:r>
              <a:rPr lang="en-GB" altLang="en-US" sz="2800" dirty="0">
                <a:cs typeface="Times New Roman" pitchFamily="18" charset="0"/>
              </a:rPr>
              <a:t/>
            </a:r>
            <a:br>
              <a:rPr lang="en-GB" altLang="en-US" sz="2800" dirty="0">
                <a:cs typeface="Times New Roman" pitchFamily="18" charset="0"/>
              </a:rPr>
            </a:br>
            <a:r>
              <a:rPr lang="en-GB" altLang="en-US" sz="2800" dirty="0">
                <a:solidFill>
                  <a:srgbClr val="002350"/>
                </a:solidFill>
                <a:cs typeface="Times" pitchFamily="18" charset="0"/>
              </a:rPr>
              <a:t/>
            </a:r>
            <a:br>
              <a:rPr lang="en-GB" altLang="en-US" sz="2800" dirty="0">
                <a:solidFill>
                  <a:srgbClr val="002350"/>
                </a:solidFill>
                <a:cs typeface="Times" pitchFamily="18" charset="0"/>
              </a:rPr>
            </a:br>
            <a:r>
              <a:rPr lang="en-GB" altLang="en-US" sz="2800" dirty="0">
                <a:solidFill>
                  <a:srgbClr val="002350"/>
                </a:solidFill>
                <a:cs typeface="Times" pitchFamily="18" charset="0"/>
              </a:rPr>
              <a:t/>
            </a:r>
            <a:br>
              <a:rPr lang="en-GB" altLang="en-US" sz="2800" dirty="0">
                <a:solidFill>
                  <a:srgbClr val="002350"/>
                </a:solidFill>
                <a:cs typeface="Times" pitchFamily="18" charset="0"/>
              </a:rPr>
            </a:br>
            <a:r>
              <a:rPr lang="en-GB" altLang="en-US" sz="2800" dirty="0">
                <a:solidFill>
                  <a:srgbClr val="002350"/>
                </a:solidFill>
                <a:cs typeface="Times" pitchFamily="18" charset="0"/>
              </a:rPr>
              <a:t/>
            </a:r>
            <a:br>
              <a:rPr lang="en-GB" altLang="en-US" sz="2800" dirty="0">
                <a:solidFill>
                  <a:srgbClr val="002350"/>
                </a:solidFill>
                <a:cs typeface="Times" pitchFamily="18" charset="0"/>
              </a:rPr>
            </a:br>
            <a:r>
              <a:rPr lang="en-GB" altLang="en-US" sz="2800" dirty="0">
                <a:solidFill>
                  <a:srgbClr val="002350"/>
                </a:solidFill>
                <a:cs typeface="Times" pitchFamily="18" charset="0"/>
              </a:rPr>
              <a:t/>
            </a:r>
            <a:br>
              <a:rPr lang="en-GB" altLang="en-US" sz="2800" dirty="0">
                <a:solidFill>
                  <a:srgbClr val="002350"/>
                </a:solidFill>
                <a:cs typeface="Times" pitchFamily="18" charset="0"/>
              </a:rPr>
            </a:br>
            <a:r>
              <a:rPr lang="en-GB" altLang="en-US" sz="2800" dirty="0">
                <a:solidFill>
                  <a:schemeClr val="tx2"/>
                </a:solidFill>
                <a:cs typeface="Times" pitchFamily="18" charset="0"/>
              </a:rPr>
              <a:t/>
            </a:r>
            <a:br>
              <a:rPr lang="en-GB" altLang="en-US" sz="2800" dirty="0">
                <a:solidFill>
                  <a:schemeClr val="tx2"/>
                </a:solidFill>
                <a:cs typeface="Times" pitchFamily="18" charset="0"/>
              </a:rPr>
            </a:br>
            <a:r>
              <a:rPr lang="en-GB" altLang="en-US" sz="2800" dirty="0">
                <a:solidFill>
                  <a:schemeClr val="tx2"/>
                </a:solidFill>
                <a:cs typeface="Times" pitchFamily="18" charset="0"/>
              </a:rPr>
              <a:t/>
            </a:r>
            <a:br>
              <a:rPr lang="en-GB" altLang="en-US" sz="2800" dirty="0">
                <a:solidFill>
                  <a:schemeClr val="tx2"/>
                </a:solidFill>
                <a:cs typeface="Times" pitchFamily="18" charset="0"/>
              </a:rPr>
            </a:br>
            <a:r>
              <a:rPr lang="en-GB" altLang="en-US" sz="2800" dirty="0">
                <a:solidFill>
                  <a:schemeClr val="tx2"/>
                </a:solidFill>
                <a:cs typeface="Times" pitchFamily="18" charset="0"/>
              </a:rPr>
              <a:t/>
            </a:r>
            <a:br>
              <a:rPr lang="en-GB" altLang="en-US" sz="2800" dirty="0">
                <a:solidFill>
                  <a:schemeClr val="tx2"/>
                </a:solidFill>
                <a:cs typeface="Times" pitchFamily="18" charset="0"/>
              </a:rPr>
            </a:br>
            <a:r>
              <a:rPr lang="en-GB" altLang="en-US" sz="2800" dirty="0">
                <a:solidFill>
                  <a:schemeClr val="tx2"/>
                </a:solidFill>
                <a:cs typeface="Times" pitchFamily="18" charset="0"/>
              </a:rPr>
              <a:t/>
            </a:r>
            <a:br>
              <a:rPr lang="en-GB" altLang="en-US" sz="2800" dirty="0">
                <a:solidFill>
                  <a:schemeClr val="tx2"/>
                </a:solidFill>
                <a:cs typeface="Times" pitchFamily="18" charset="0"/>
              </a:rPr>
            </a:br>
            <a:endParaRPr lang="en-GB" altLang="en-US" sz="2800" dirty="0">
              <a:solidFill>
                <a:schemeClr val="tx2"/>
              </a:solidFill>
              <a:cs typeface="Times"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6"/>
          <p:cNvSpPr txBox="1">
            <a:spLocks noChangeArrowheads="1"/>
          </p:cNvSpPr>
          <p:nvPr/>
        </p:nvSpPr>
        <p:spPr bwMode="auto">
          <a:xfrm>
            <a:off x="2608263" y="2074863"/>
            <a:ext cx="18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sz="3600">
              <a:latin typeface="Arial" charset="0"/>
            </a:endParaRPr>
          </a:p>
        </p:txBody>
      </p:sp>
      <p:sp>
        <p:nvSpPr>
          <p:cNvPr id="4099" name="Rectangle 7"/>
          <p:cNvSpPr>
            <a:spLocks noGrp="1" noChangeArrowheads="1"/>
          </p:cNvSpPr>
          <p:nvPr>
            <p:ph type="ctrTitle"/>
          </p:nvPr>
        </p:nvSpPr>
        <p:spPr>
          <a:xfrm>
            <a:off x="539750" y="1052513"/>
            <a:ext cx="8066088" cy="2376487"/>
          </a:xfrm>
          <a:ln>
            <a:miter lim="800000"/>
            <a:headEnd/>
            <a:tailEnd/>
          </a:ln>
        </p:spPr>
        <p:txBody>
          <a:bodyPr anchor="t">
            <a:normAutofit fontScale="90000"/>
          </a:bodyPr>
          <a:lstStyle/>
          <a:p>
            <a:pPr algn="l"/>
            <a:r>
              <a:rPr lang="en-GB" altLang="en-US" sz="3200" b="1" dirty="0" smtClean="0">
                <a:cs typeface="Times" pitchFamily="18" charset="0"/>
              </a:rPr>
              <a:t>Y </a:t>
            </a:r>
            <a:r>
              <a:rPr lang="en-GB" altLang="en-US" sz="3200" b="1" dirty="0" err="1" smtClean="0">
                <a:cs typeface="Times" pitchFamily="18" charset="0"/>
              </a:rPr>
              <a:t>broblem</a:t>
            </a:r>
            <a:r>
              <a:rPr lang="en-GB" altLang="en-US" sz="2500" b="1" dirty="0" smtClean="0">
                <a:cs typeface="Times" pitchFamily="18" charset="0"/>
              </a:rPr>
              <a:t/>
            </a:r>
            <a:br>
              <a:rPr lang="en-GB" altLang="en-US" sz="2500" b="1" dirty="0" smtClean="0">
                <a:cs typeface="Times" pitchFamily="18" charset="0"/>
              </a:rPr>
            </a:br>
            <a:r>
              <a:rPr lang="en-GB" altLang="en-US" sz="3200" dirty="0" err="1" smtClean="0">
                <a:cs typeface="Times" pitchFamily="18" charset="0"/>
              </a:rPr>
              <a:t>Yma</a:t>
            </a:r>
            <a:r>
              <a:rPr lang="en-GB" altLang="en-US" sz="3200" dirty="0" smtClean="0">
                <a:cs typeface="Times" pitchFamily="18" charset="0"/>
              </a:rPr>
              <a:t> </a:t>
            </a:r>
            <a:r>
              <a:rPr lang="en-GB" altLang="en-US" sz="3200" dirty="0" err="1" smtClean="0">
                <a:cs typeface="Times" pitchFamily="18" charset="0"/>
              </a:rPr>
              <a:t>byddwn</a:t>
            </a:r>
            <a:r>
              <a:rPr lang="en-GB" altLang="en-US" sz="3200" dirty="0" smtClean="0">
                <a:cs typeface="Times" pitchFamily="18" charset="0"/>
              </a:rPr>
              <a:t> </a:t>
            </a:r>
            <a:r>
              <a:rPr lang="en-GB" altLang="en-US" sz="3200" dirty="0" err="1" smtClean="0">
                <a:cs typeface="Times" pitchFamily="18" charset="0"/>
              </a:rPr>
              <a:t>yn</a:t>
            </a:r>
            <a:r>
              <a:rPr lang="en-GB" altLang="en-US" sz="3200" dirty="0" smtClean="0">
                <a:cs typeface="Times" pitchFamily="18" charset="0"/>
              </a:rPr>
              <a:t> </a:t>
            </a:r>
            <a:r>
              <a:rPr lang="en-GB" altLang="en-US" sz="3200" dirty="0" err="1" smtClean="0">
                <a:cs typeface="Times" pitchFamily="18" charset="0"/>
              </a:rPr>
              <a:t>dewis</a:t>
            </a:r>
            <a:r>
              <a:rPr lang="en-GB" altLang="en-US" sz="3200" dirty="0" smtClean="0">
                <a:cs typeface="Times" pitchFamily="18" charset="0"/>
              </a:rPr>
              <a:t> </a:t>
            </a:r>
            <a:r>
              <a:rPr lang="en-GB" altLang="en-US" sz="3200" dirty="0" err="1" smtClean="0">
                <a:cs typeface="Times" pitchFamily="18" charset="0"/>
              </a:rPr>
              <a:t>samplau</a:t>
            </a:r>
            <a:r>
              <a:rPr lang="en-GB" altLang="en-US" sz="3200" dirty="0" smtClean="0">
                <a:cs typeface="Times" pitchFamily="18" charset="0"/>
              </a:rPr>
              <a:t> 7 </a:t>
            </a:r>
            <a:r>
              <a:rPr lang="en-GB" altLang="en-US" sz="3200" dirty="0" err="1" smtClean="0">
                <a:cs typeface="Times" pitchFamily="18" charset="0"/>
              </a:rPr>
              <a:t>Beiciwr</a:t>
            </a:r>
            <a:r>
              <a:rPr lang="en-GB" altLang="en-US" sz="3200" dirty="0" smtClean="0">
                <a:cs typeface="Times" pitchFamily="18" charset="0"/>
              </a:rPr>
              <a:t> – </a:t>
            </a:r>
            <a:r>
              <a:rPr lang="en-GB" altLang="en-US" sz="3200" dirty="0" err="1" smtClean="0">
                <a:cs typeface="Times" pitchFamily="18" charset="0"/>
              </a:rPr>
              <a:t>Beic</a:t>
            </a:r>
            <a:r>
              <a:rPr lang="en-GB" altLang="en-US" sz="3200" dirty="0" smtClean="0">
                <a:cs typeface="Times" pitchFamily="18" charset="0"/>
              </a:rPr>
              <a:t> </a:t>
            </a:r>
            <a:r>
              <a:rPr lang="en-GB" altLang="en-US" sz="3200" dirty="0" err="1" smtClean="0">
                <a:cs typeface="Times" pitchFamily="18" charset="0"/>
              </a:rPr>
              <a:t>Mynydd</a:t>
            </a:r>
            <a:r>
              <a:rPr lang="en-GB" altLang="en-US" sz="3200" dirty="0" smtClean="0">
                <a:cs typeface="Times" pitchFamily="18" charset="0"/>
              </a:rPr>
              <a:t> </a:t>
            </a:r>
            <a:r>
              <a:rPr lang="en-GB" altLang="en-US" sz="3200" dirty="0" err="1" smtClean="0">
                <a:cs typeface="Times" pitchFamily="18" charset="0"/>
              </a:rPr>
              <a:t>gan</a:t>
            </a:r>
            <a:r>
              <a:rPr lang="en-GB" altLang="en-US" sz="3200" dirty="0" smtClean="0">
                <a:cs typeface="Times" pitchFamily="18" charset="0"/>
              </a:rPr>
              <a:t> y 72 a </a:t>
            </a:r>
            <a:r>
              <a:rPr lang="en-GB" altLang="en-US" sz="3200" dirty="0" err="1" smtClean="0">
                <a:cs typeface="Times" pitchFamily="18" charset="0"/>
              </a:rPr>
              <a:t>gymerodd</a:t>
            </a:r>
            <a:r>
              <a:rPr lang="en-GB" altLang="en-US" sz="3200" dirty="0" smtClean="0">
                <a:cs typeface="Times" pitchFamily="18" charset="0"/>
              </a:rPr>
              <a:t> ran </a:t>
            </a:r>
            <a:r>
              <a:rPr lang="en-GB" altLang="en-US" sz="3200" dirty="0" err="1" smtClean="0">
                <a:cs typeface="Times" pitchFamily="18" charset="0"/>
              </a:rPr>
              <a:t>yng</a:t>
            </a:r>
            <a:r>
              <a:rPr lang="en-GB" altLang="en-US" sz="3200" dirty="0" smtClean="0">
                <a:cs typeface="Times" pitchFamily="18" charset="0"/>
              </a:rPr>
              <a:t> </a:t>
            </a:r>
            <a:r>
              <a:rPr lang="en-GB" altLang="en-US" sz="3200" dirty="0" err="1" smtClean="0">
                <a:cs typeface="Times" pitchFamily="18" charset="0"/>
              </a:rPr>
              <a:t>Ngemau</a:t>
            </a:r>
            <a:r>
              <a:rPr lang="en-GB" altLang="en-US" sz="3200" dirty="0" smtClean="0">
                <a:cs typeface="Times" pitchFamily="18" charset="0"/>
              </a:rPr>
              <a:t> </a:t>
            </a:r>
            <a:r>
              <a:rPr lang="en-GB" altLang="en-US" sz="3200" dirty="0" err="1" smtClean="0">
                <a:cs typeface="Times" pitchFamily="18" charset="0"/>
              </a:rPr>
              <a:t>Olympaidd</a:t>
            </a:r>
            <a:r>
              <a:rPr lang="en-GB" altLang="en-US" sz="3200" dirty="0" smtClean="0">
                <a:cs typeface="Times" pitchFamily="18" charset="0"/>
              </a:rPr>
              <a:t> </a:t>
            </a:r>
            <a:r>
              <a:rPr lang="en-GB" altLang="en-US" sz="3200" dirty="0" err="1" smtClean="0">
                <a:cs typeface="Times" pitchFamily="18" charset="0"/>
              </a:rPr>
              <a:t>Haf</a:t>
            </a:r>
            <a:r>
              <a:rPr lang="en-GB" altLang="en-US" sz="3200" dirty="0" smtClean="0">
                <a:cs typeface="Times" pitchFamily="18" charset="0"/>
              </a:rPr>
              <a:t> 2012, </a:t>
            </a:r>
            <a:r>
              <a:rPr lang="en-GB" altLang="en-US" sz="3200" dirty="0" err="1" smtClean="0">
                <a:cs typeface="Times" pitchFamily="18" charset="0"/>
              </a:rPr>
              <a:t>gan</a:t>
            </a:r>
            <a:r>
              <a:rPr lang="en-GB" altLang="en-US" sz="3200" dirty="0" smtClean="0">
                <a:cs typeface="Times" pitchFamily="18" charset="0"/>
              </a:rPr>
              <a:t> </a:t>
            </a:r>
            <a:r>
              <a:rPr lang="en-GB" altLang="en-US" sz="3200" dirty="0" err="1" smtClean="0">
                <a:cs typeface="Times" pitchFamily="18" charset="0"/>
              </a:rPr>
              <a:t>ddefnyddio</a:t>
            </a:r>
            <a:r>
              <a:rPr lang="en-GB" altLang="en-US" sz="3200" dirty="0" smtClean="0">
                <a:cs typeface="Times" pitchFamily="18" charset="0"/>
              </a:rPr>
              <a:t> </a:t>
            </a:r>
            <a:r>
              <a:rPr lang="en-GB" altLang="en-US" sz="3200" dirty="0" err="1" smtClean="0">
                <a:cs typeface="Times" pitchFamily="18" charset="0"/>
              </a:rPr>
              <a:t>dau</a:t>
            </a:r>
            <a:r>
              <a:rPr lang="en-GB" altLang="en-US" sz="3200" dirty="0" smtClean="0">
                <a:cs typeface="Times" pitchFamily="18" charset="0"/>
              </a:rPr>
              <a:t> </a:t>
            </a:r>
            <a:r>
              <a:rPr lang="en-GB" altLang="en-US" sz="3200" dirty="0" err="1" smtClean="0">
                <a:cs typeface="Times" pitchFamily="18" charset="0"/>
              </a:rPr>
              <a:t>ddull</a:t>
            </a:r>
            <a:r>
              <a:rPr lang="en-GB" altLang="en-US" sz="3200" dirty="0" smtClean="0">
                <a:cs typeface="Times" pitchFamily="18" charset="0"/>
              </a:rPr>
              <a:t> </a:t>
            </a:r>
            <a:r>
              <a:rPr lang="en-GB" altLang="en-US" sz="3200" dirty="0" err="1" smtClean="0">
                <a:cs typeface="Times" pitchFamily="18" charset="0"/>
              </a:rPr>
              <a:t>samplu</a:t>
            </a:r>
            <a:r>
              <a:rPr lang="en-GB" altLang="en-US" sz="3200" dirty="0" smtClean="0">
                <a:cs typeface="Times" pitchFamily="18" charset="0"/>
              </a:rPr>
              <a:t> </a:t>
            </a:r>
            <a:r>
              <a:rPr lang="en-GB" altLang="en-US" sz="3200" dirty="0" err="1" smtClean="0">
                <a:cs typeface="Times" pitchFamily="18" charset="0"/>
              </a:rPr>
              <a:t>gwahanol</a:t>
            </a:r>
            <a:r>
              <a:rPr lang="en-GB" altLang="en-US" sz="3200" dirty="0" smtClean="0">
                <a:cs typeface="Times" pitchFamily="18" charset="0"/>
              </a:rPr>
              <a:t>:</a:t>
            </a:r>
            <a:br>
              <a:rPr lang="en-GB" altLang="en-US" sz="3200" dirty="0" smtClean="0">
                <a:cs typeface="Times" pitchFamily="18" charset="0"/>
              </a:rPr>
            </a:br>
            <a:r>
              <a:rPr lang="en-GB" altLang="en-US" sz="3200" dirty="0" smtClean="0">
                <a:cs typeface="Times" pitchFamily="18" charset="0"/>
              </a:rPr>
              <a:t/>
            </a:r>
            <a:br>
              <a:rPr lang="en-GB" altLang="en-US" sz="3200" dirty="0" smtClean="0">
                <a:cs typeface="Times" pitchFamily="18" charset="0"/>
              </a:rPr>
            </a:br>
            <a:r>
              <a:rPr lang="en-GB" altLang="en-US" sz="3200" dirty="0" smtClean="0">
                <a:cs typeface="Times" pitchFamily="18" charset="0"/>
              </a:rPr>
              <a:t/>
            </a:r>
            <a:br>
              <a:rPr lang="en-GB" altLang="en-US" sz="3200" dirty="0" smtClean="0">
                <a:cs typeface="Times" pitchFamily="18" charset="0"/>
              </a:rPr>
            </a:br>
            <a:r>
              <a:rPr lang="en-GB" altLang="en-US" sz="2400" dirty="0" smtClean="0">
                <a:cs typeface="Times New Roman" pitchFamily="18" charset="0"/>
              </a:rPr>
              <a:t/>
            </a:r>
            <a:br>
              <a:rPr lang="en-GB" altLang="en-US" sz="2400" dirty="0" smtClean="0">
                <a:cs typeface="Times New Roman" pitchFamily="18" charset="0"/>
              </a:rPr>
            </a:br>
            <a:r>
              <a:rPr lang="en-GB" altLang="en-US" sz="2400" dirty="0" smtClean="0">
                <a:cs typeface="Times New Roman" pitchFamily="18" charset="0"/>
              </a:rPr>
              <a:t/>
            </a:r>
            <a:br>
              <a:rPr lang="en-GB" altLang="en-US" sz="2400" dirty="0" smtClean="0">
                <a:cs typeface="Times New Roman" pitchFamily="18" charset="0"/>
              </a:rPr>
            </a:br>
            <a:r>
              <a:rPr lang="en-GB" altLang="en-US" sz="2400" dirty="0" smtClean="0">
                <a:latin typeface="Times New Roman" pitchFamily="18" charset="0"/>
                <a:cs typeface="Times New Roman" pitchFamily="18" charset="0"/>
              </a:rPr>
              <a:t/>
            </a:r>
            <a:br>
              <a:rPr lang="en-GB" altLang="en-US" sz="2400" dirty="0" smtClean="0">
                <a:latin typeface="Times New Roman" pitchFamily="18" charset="0"/>
                <a:cs typeface="Times New Roman" pitchFamily="18" charset="0"/>
              </a:rPr>
            </a:br>
            <a:r>
              <a:rPr lang="en-GB" altLang="en-US" sz="2400" dirty="0" smtClean="0">
                <a:latin typeface="Times New Roman" pitchFamily="18" charset="0"/>
                <a:cs typeface="Times New Roman" pitchFamily="18" charset="0"/>
              </a:rPr>
              <a:t/>
            </a:r>
            <a:br>
              <a:rPr lang="en-GB" altLang="en-US" sz="2400" dirty="0" smtClean="0">
                <a:latin typeface="Times New Roman" pitchFamily="18" charset="0"/>
                <a:cs typeface="Times New Roman" pitchFamily="18" charset="0"/>
              </a:rPr>
            </a:br>
            <a:r>
              <a:rPr lang="en-GB" altLang="en-US" sz="2400" dirty="0" smtClean="0">
                <a:latin typeface="Times New Roman" pitchFamily="18" charset="0"/>
                <a:cs typeface="Times New Roman" pitchFamily="18" charset="0"/>
              </a:rPr>
              <a:t/>
            </a:r>
            <a:br>
              <a:rPr lang="en-GB" altLang="en-US" sz="2400" dirty="0" smtClean="0">
                <a:latin typeface="Times New Roman" pitchFamily="18" charset="0"/>
                <a:cs typeface="Times New Roman" pitchFamily="18" charset="0"/>
              </a:rPr>
            </a:br>
            <a:r>
              <a:rPr lang="en-GB" altLang="en-US" sz="2400" dirty="0" smtClean="0">
                <a:latin typeface="Times New Roman" pitchFamily="18" charset="0"/>
                <a:cs typeface="Times New Roman" pitchFamily="18" charset="0"/>
              </a:rPr>
              <a:t/>
            </a:r>
            <a:br>
              <a:rPr lang="en-GB" altLang="en-US" sz="2400" dirty="0" smtClean="0">
                <a:latin typeface="Times New Roman" pitchFamily="18" charset="0"/>
                <a:cs typeface="Times New Roman" pitchFamily="18" charset="0"/>
              </a:rPr>
            </a:br>
            <a:r>
              <a:rPr lang="en-GB" altLang="en-US" sz="2400" dirty="0" smtClean="0">
                <a:latin typeface="Times New Roman" pitchFamily="18" charset="0"/>
                <a:cs typeface="Times New Roman" pitchFamily="18" charset="0"/>
              </a:rPr>
              <a:t/>
            </a:r>
            <a:br>
              <a:rPr lang="en-GB" altLang="en-US" sz="2400" dirty="0" smtClean="0">
                <a:latin typeface="Times New Roman" pitchFamily="18" charset="0"/>
                <a:cs typeface="Times New Roman" pitchFamily="18" charset="0"/>
              </a:rPr>
            </a:br>
            <a:r>
              <a:rPr lang="en-GB" altLang="en-US" sz="2400" dirty="0" smtClean="0">
                <a:latin typeface="Times New Roman" pitchFamily="18" charset="0"/>
                <a:cs typeface="Times New Roman" pitchFamily="18" charset="0"/>
              </a:rPr>
              <a:t/>
            </a:r>
            <a:br>
              <a:rPr lang="en-GB" altLang="en-US" sz="2400" dirty="0" smtClean="0">
                <a:latin typeface="Times New Roman" pitchFamily="18" charset="0"/>
                <a:cs typeface="Times New Roman" pitchFamily="18" charset="0"/>
              </a:rPr>
            </a:br>
            <a:endParaRPr lang="en-GB" altLang="en-US" sz="2400" dirty="0" smtClean="0">
              <a:latin typeface="Times New Roman" pitchFamily="18" charset="0"/>
              <a:cs typeface="Times New Roman" pitchFamily="18" charset="0"/>
            </a:endParaRPr>
          </a:p>
        </p:txBody>
      </p:sp>
      <p:sp>
        <p:nvSpPr>
          <p:cNvPr id="20484" name="TextBox 7"/>
          <p:cNvSpPr txBox="1">
            <a:spLocks noChangeArrowheads="1"/>
          </p:cNvSpPr>
          <p:nvPr/>
        </p:nvSpPr>
        <p:spPr bwMode="auto">
          <a:xfrm>
            <a:off x="1547813" y="3644900"/>
            <a:ext cx="583247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715963">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dirty="0" err="1">
                <a:cs typeface="Times New Roman" pitchFamily="18" charset="0"/>
              </a:rPr>
              <a:t>Hapsamplu</a:t>
            </a:r>
            <a:r>
              <a:rPr lang="en-GB" altLang="en-US" sz="2800" dirty="0">
                <a:cs typeface="Times New Roman" pitchFamily="18" charset="0"/>
              </a:rPr>
              <a:t> </a:t>
            </a:r>
            <a:r>
              <a:rPr lang="en-GB" altLang="en-US" sz="2800" dirty="0" err="1">
                <a:cs typeface="Times New Roman" pitchFamily="18" charset="0"/>
              </a:rPr>
              <a:t>syml</a:t>
            </a:r>
            <a:endParaRPr lang="en-GB" altLang="en-US" sz="2800" dirty="0">
              <a:cs typeface="Times New Roman" pitchFamily="18" charset="0"/>
            </a:endParaRPr>
          </a:p>
          <a:p>
            <a:r>
              <a:rPr lang="en-GB" altLang="en-US" sz="2800" dirty="0" err="1">
                <a:cs typeface="Times New Roman" pitchFamily="18" charset="0"/>
              </a:rPr>
              <a:t>Samplu</a:t>
            </a:r>
            <a:r>
              <a:rPr lang="en-GB" altLang="en-US" sz="2800" dirty="0">
                <a:cs typeface="Times New Roman" pitchFamily="18" charset="0"/>
              </a:rPr>
              <a:t> </a:t>
            </a:r>
            <a:r>
              <a:rPr lang="en-GB" altLang="en-US" sz="2800" dirty="0" err="1">
                <a:cs typeface="Times New Roman" pitchFamily="18" charset="0"/>
              </a:rPr>
              <a:t>systematig</a:t>
            </a:r>
            <a:endParaRPr lang="en-GB" altLang="en-US" sz="2800" dirty="0">
              <a:cs typeface="Times New Roman" pitchFamily="18" charset="0"/>
            </a:endParaRPr>
          </a:p>
        </p:txBody>
      </p:sp>
      <p:sp>
        <p:nvSpPr>
          <p:cNvPr id="5" name="Rectangle 7"/>
          <p:cNvSpPr txBox="1">
            <a:spLocks noChangeArrowheads="1"/>
          </p:cNvSpPr>
          <p:nvPr/>
        </p:nvSpPr>
        <p:spPr bwMode="auto">
          <a:xfrm>
            <a:off x="539750" y="3933825"/>
            <a:ext cx="8066088" cy="2376488"/>
          </a:xfrm>
          <a:prstGeom prst="rect">
            <a:avLst/>
          </a:prstGeom>
          <a:ln>
            <a:miter lim="800000"/>
            <a:headEnd/>
            <a:tailEnd/>
          </a:ln>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altLang="en-US" sz="2800" b="1">
              <a:latin typeface="Times" pitchFamily="18" charset="0"/>
              <a:cs typeface="Times" pitchFamily="18" charset="0"/>
            </a:endParaRPr>
          </a:p>
          <a:p>
            <a:r>
              <a:rPr lang="en-GB" altLang="en-US" sz="2800" b="1">
                <a:latin typeface="Times" pitchFamily="18" charset="0"/>
                <a:cs typeface="Times" pitchFamily="18" charset="0"/>
              </a:rPr>
              <a:t/>
            </a:r>
            <a:br>
              <a:rPr lang="en-GB" altLang="en-US" sz="2800" b="1">
                <a:latin typeface="Times" pitchFamily="18" charset="0"/>
                <a:cs typeface="Times" pitchFamily="18" charset="0"/>
              </a:rPr>
            </a:br>
            <a:r>
              <a:rPr lang="en-GB" altLang="en-US" sz="2800">
                <a:solidFill>
                  <a:srgbClr val="002350"/>
                </a:solidFill>
                <a:latin typeface="Times" pitchFamily="18" charset="0"/>
                <a:cs typeface="Times" pitchFamily="18" charset="0"/>
              </a:rPr>
              <a:t/>
            </a:r>
            <a:br>
              <a:rPr lang="en-GB" altLang="en-US" sz="2800">
                <a:solidFill>
                  <a:srgbClr val="002350"/>
                </a:solidFill>
                <a:latin typeface="Times" pitchFamily="18" charset="0"/>
                <a:cs typeface="Times" pitchFamily="18" charset="0"/>
              </a:rPr>
            </a:br>
            <a:r>
              <a:rPr lang="en-GB" altLang="en-US" sz="2800">
                <a:solidFill>
                  <a:srgbClr val="002350"/>
                </a:solidFill>
                <a:latin typeface="Times" pitchFamily="18" charset="0"/>
                <a:cs typeface="Times" pitchFamily="18" charset="0"/>
              </a:rPr>
              <a:t/>
            </a:r>
            <a:br>
              <a:rPr lang="en-GB" altLang="en-US" sz="2800">
                <a:solidFill>
                  <a:srgbClr val="002350"/>
                </a:solidFill>
                <a:latin typeface="Times" pitchFamily="18" charset="0"/>
                <a:cs typeface="Times" pitchFamily="18" charset="0"/>
              </a:rPr>
            </a:br>
            <a:r>
              <a:rPr lang="en-GB" altLang="en-US" sz="2800">
                <a:solidFill>
                  <a:srgbClr val="002350"/>
                </a:solidFill>
                <a:latin typeface="Times" pitchFamily="18" charset="0"/>
                <a:cs typeface="Times" pitchFamily="18" charset="0"/>
              </a:rPr>
              <a:t/>
            </a:r>
            <a:br>
              <a:rPr lang="en-GB" altLang="en-US" sz="2800">
                <a:solidFill>
                  <a:srgbClr val="002350"/>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sz="2800">
                <a:solidFill>
                  <a:schemeClr val="tx2"/>
                </a:solidFill>
                <a:latin typeface="Times" pitchFamily="18" charset="0"/>
                <a:cs typeface="Times" pitchFamily="18" charset="0"/>
              </a:rPr>
              <a:t/>
            </a:r>
            <a:br>
              <a:rPr lang="en-GB" altLang="en-US" sz="2800">
                <a:solidFill>
                  <a:schemeClr val="tx2"/>
                </a:solidFill>
                <a:latin typeface="Times" pitchFamily="18" charset="0"/>
                <a:cs typeface="Times" pitchFamily="18" charset="0"/>
              </a:rPr>
            </a:br>
            <a:r>
              <a:rPr lang="en-GB" altLang="en-US">
                <a:solidFill>
                  <a:schemeClr val="tx2"/>
                </a:solidFill>
              </a:rPr>
              <a:t/>
            </a:r>
            <a:br>
              <a:rPr lang="en-GB" altLang="en-US">
                <a:solidFill>
                  <a:schemeClr val="tx2"/>
                </a:solidFill>
              </a:rPr>
            </a:br>
            <a:r>
              <a:rPr lang="en-GB" altLang="en-US">
                <a:solidFill>
                  <a:schemeClr val="tx2"/>
                </a:solidFill>
              </a:rPr>
              <a:t/>
            </a:r>
            <a:br>
              <a:rPr lang="en-GB" altLang="en-US">
                <a:solidFill>
                  <a:schemeClr val="tx2"/>
                </a:solidFill>
              </a:rPr>
            </a:br>
            <a:r>
              <a:rPr lang="en-GB" altLang="en-US">
                <a:solidFill>
                  <a:schemeClr val="tx2"/>
                </a:solidFill>
              </a:rPr>
              <a:t/>
            </a:r>
            <a:br>
              <a:rPr lang="en-GB" altLang="en-US">
                <a:solidFill>
                  <a:schemeClr val="tx2"/>
                </a:solidFill>
              </a:rPr>
            </a:br>
            <a:r>
              <a:rPr lang="en-GB" altLang="en-US" sz="2800">
                <a:solidFill>
                  <a:schemeClr val="tx2"/>
                </a:solidFill>
              </a:rPr>
              <a:t/>
            </a:r>
            <a:br>
              <a:rPr lang="en-GB" altLang="en-US" sz="2800">
                <a:solidFill>
                  <a:schemeClr val="tx2"/>
                </a:solidFill>
              </a:rPr>
            </a:br>
            <a:endParaRPr lang="en-GB" altLang="en-US" sz="2800">
              <a:solidFill>
                <a:schemeClr val="tx2"/>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8"/>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21507" name="TextBox 6"/>
          <p:cNvSpPr txBox="1">
            <a:spLocks noChangeArrowheads="1"/>
          </p:cNvSpPr>
          <p:nvPr/>
        </p:nvSpPr>
        <p:spPr bwMode="auto">
          <a:xfrm>
            <a:off x="0" y="981075"/>
            <a:ext cx="9144000"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3200" b="1"/>
              <a:t>Poblogaeth darged </a:t>
            </a:r>
            <a:r>
              <a:rPr lang="en-GB" altLang="en-US" sz="3200"/>
              <a:t>– pob Beiciwr - Beic Mynydd a gymerodd ran yng Ngemau Olympaidd Haf 2012</a:t>
            </a:r>
          </a:p>
        </p:txBody>
      </p:sp>
      <p:pic>
        <p:nvPicPr>
          <p:cNvPr id="2150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2133600"/>
            <a:ext cx="6457950"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0825" y="981075"/>
            <a:ext cx="8686800" cy="647700"/>
          </a:xfrm>
          <a:ln>
            <a:miter lim="800000"/>
            <a:headEnd/>
            <a:tailEnd/>
          </a:ln>
        </p:spPr>
        <p:txBody>
          <a:bodyPr anchor="t">
            <a:normAutofit/>
          </a:bodyPr>
          <a:lstStyle/>
          <a:p>
            <a:r>
              <a:rPr lang="en-GB" altLang="en-US" sz="3200" b="1" smtClean="0"/>
              <a:t>Ffrâm samplu</a:t>
            </a:r>
            <a:r>
              <a:rPr lang="en-GB" altLang="en-US" sz="3200" smtClean="0"/>
              <a:t> – rhestr o'r boblogaeth darged</a:t>
            </a:r>
          </a:p>
        </p:txBody>
      </p:sp>
      <p:sp>
        <p:nvSpPr>
          <p:cNvPr id="22531" name="Rectangle 8"/>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pic>
        <p:nvPicPr>
          <p:cNvPr id="22532"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1700213"/>
            <a:ext cx="5029200"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5175"/>
            <a:ext cx="8229600" cy="719138"/>
          </a:xfrm>
          <a:ln>
            <a:miter lim="800000"/>
            <a:headEnd/>
            <a:tailEnd/>
          </a:ln>
        </p:spPr>
        <p:txBody>
          <a:bodyPr anchor="t">
            <a:normAutofit/>
          </a:bodyPr>
          <a:lstStyle/>
          <a:p>
            <a:pPr algn="l"/>
            <a:r>
              <a:rPr lang="en-GB" altLang="en-US" sz="3200" b="1" smtClean="0"/>
              <a:t>Tuedd</a:t>
            </a:r>
            <a:r>
              <a:rPr lang="en-GB" altLang="en-US" sz="3200" smtClean="0"/>
              <a:t> – gwall systematig</a:t>
            </a:r>
          </a:p>
        </p:txBody>
      </p:sp>
      <p:sp>
        <p:nvSpPr>
          <p:cNvPr id="23555" name="Rectangle 8"/>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p>
        </p:txBody>
      </p:sp>
      <p:sp>
        <p:nvSpPr>
          <p:cNvPr id="23557" name="Rectangle 5"/>
          <p:cNvSpPr>
            <a:spLocks noChangeArrowheads="1"/>
          </p:cNvSpPr>
          <p:nvPr/>
        </p:nvSpPr>
        <p:spPr bwMode="auto">
          <a:xfrm>
            <a:off x="539750" y="1628775"/>
            <a:ext cx="856875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dirty="0" err="1"/>
              <a:t>Rydym</a:t>
            </a:r>
            <a:r>
              <a:rPr lang="en-GB" altLang="en-US" sz="2800" dirty="0"/>
              <a:t> am </a:t>
            </a:r>
            <a:r>
              <a:rPr lang="en-GB" altLang="en-US" sz="2800" dirty="0" err="1"/>
              <a:t>i'r</a:t>
            </a:r>
            <a:r>
              <a:rPr lang="en-GB" altLang="en-US" sz="2800" dirty="0"/>
              <a:t> </a:t>
            </a:r>
            <a:r>
              <a:rPr lang="en-GB" altLang="en-US" sz="2800" dirty="0" err="1"/>
              <a:t>sampl</a:t>
            </a:r>
            <a:r>
              <a:rPr lang="en-GB" altLang="en-US" sz="2800" dirty="0"/>
              <a:t> </a:t>
            </a:r>
            <a:r>
              <a:rPr lang="en-GB" altLang="en-US" sz="2800" dirty="0" err="1"/>
              <a:t>gynrychioli'r</a:t>
            </a:r>
            <a:r>
              <a:rPr lang="en-GB" altLang="en-US" sz="2800" dirty="0"/>
              <a:t> </a:t>
            </a:r>
            <a:r>
              <a:rPr lang="en-GB" altLang="en-US" sz="2800" dirty="0" err="1"/>
              <a:t>boblogaeth</a:t>
            </a:r>
            <a:r>
              <a:rPr lang="en-GB" altLang="en-US" sz="2800" dirty="0"/>
              <a:t> </a:t>
            </a:r>
            <a:r>
              <a:rPr lang="en-GB" altLang="en-US" sz="2800" dirty="0" err="1"/>
              <a:t>darged</a:t>
            </a:r>
            <a:r>
              <a:rPr lang="en-GB" altLang="en-US" sz="2800" dirty="0"/>
              <a:t> felly </a:t>
            </a:r>
            <a:r>
              <a:rPr lang="en-GB" altLang="en-US" sz="2800" dirty="0" err="1"/>
              <a:t>mae</a:t>
            </a:r>
            <a:r>
              <a:rPr lang="en-GB" altLang="en-US" sz="2800" dirty="0"/>
              <a:t> </a:t>
            </a:r>
            <a:r>
              <a:rPr lang="en-GB" altLang="en-US" sz="2800" dirty="0" err="1"/>
              <a:t>angen</a:t>
            </a:r>
            <a:r>
              <a:rPr lang="en-GB" altLang="en-US" sz="2800" dirty="0"/>
              <a:t> </a:t>
            </a:r>
            <a:r>
              <a:rPr lang="en-GB" altLang="en-US" sz="2800" dirty="0" err="1"/>
              <a:t>i</a:t>
            </a:r>
            <a:r>
              <a:rPr lang="en-GB" altLang="en-US" sz="2800" dirty="0"/>
              <a:t> </a:t>
            </a:r>
            <a:r>
              <a:rPr lang="en-GB" altLang="en-US" sz="2800" dirty="0" err="1"/>
              <a:t>ni</a:t>
            </a:r>
            <a:r>
              <a:rPr lang="en-GB" altLang="en-US" sz="2800" dirty="0"/>
              <a:t> </a:t>
            </a:r>
            <a:r>
              <a:rPr lang="en-GB" altLang="en-US" sz="2800" dirty="0" err="1"/>
              <a:t>gael</a:t>
            </a:r>
            <a:r>
              <a:rPr lang="en-GB" altLang="en-US" sz="2800" dirty="0"/>
              <a:t> </a:t>
            </a:r>
            <a:r>
              <a:rPr lang="en-GB" altLang="en-US" sz="2800" dirty="0" err="1"/>
              <a:t>gwared</a:t>
            </a:r>
            <a:r>
              <a:rPr lang="en-GB" altLang="en-US" sz="2800" dirty="0"/>
              <a:t> </a:t>
            </a:r>
            <a:r>
              <a:rPr lang="en-GB" altLang="en-US" sz="2800" dirty="0" err="1"/>
              <a:t>ar</a:t>
            </a:r>
            <a:r>
              <a:rPr lang="en-GB" altLang="en-US" sz="2800" dirty="0"/>
              <a:t> </a:t>
            </a:r>
            <a:r>
              <a:rPr lang="en-GB" altLang="en-US" sz="2800" dirty="0" err="1"/>
              <a:t>duedd</a:t>
            </a:r>
            <a:endParaRPr lang="en-GB"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611188" y="6165850"/>
            <a:ext cx="8208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dirty="0">
                <a:cs typeface="Times" pitchFamily="18" charset="0"/>
              </a:rPr>
              <a:t>Data ac </a:t>
            </a:r>
            <a:r>
              <a:rPr lang="en-GB" altLang="en-US" dirty="0" err="1">
                <a:cs typeface="Times" pitchFamily="18" charset="0"/>
              </a:rPr>
              <a:t>adnoddau</a:t>
            </a:r>
            <a:r>
              <a:rPr lang="en-GB" altLang="en-US" dirty="0">
                <a:cs typeface="Times" pitchFamily="18" charset="0"/>
              </a:rPr>
              <a:t> </a:t>
            </a:r>
            <a:r>
              <a:rPr lang="en-GB" altLang="en-US" dirty="0">
                <a:cs typeface="Times" pitchFamily="18" charset="0"/>
                <a:hlinkClick r:id="rId2"/>
              </a:rPr>
              <a:t>http://www.maths.otago.ac.nz/video/statistics/)</a:t>
            </a:r>
            <a:endParaRPr lang="en-GB" altLang="en-US" dirty="0">
              <a:cs typeface="Times" pitchFamily="18" charset="0"/>
              <a:hlinkClick r:id="rId3"/>
            </a:endParaRPr>
          </a:p>
        </p:txBody>
      </p:sp>
      <p:pic>
        <p:nvPicPr>
          <p:cNvPr id="307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2275" y="1196975"/>
            <a:ext cx="5969000" cy="475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468313" y="908050"/>
            <a:ext cx="8229600" cy="5040313"/>
          </a:xfrm>
          <a:ln>
            <a:miter lim="800000"/>
            <a:headEnd/>
            <a:tailEnd/>
          </a:ln>
        </p:spPr>
        <p:txBody>
          <a:bodyPr anchor="t">
            <a:normAutofit fontScale="90000"/>
          </a:bodyPr>
          <a:lstStyle/>
          <a:p>
            <a:pPr algn="l"/>
            <a:r>
              <a:rPr lang="en-GB" altLang="en-US" sz="3200" b="1" smtClean="0"/>
              <a:t>Gwall</a:t>
            </a:r>
            <a:r>
              <a:rPr lang="en-GB" altLang="en-US" sz="3200" smtClean="0"/>
              <a:t> - mae gwall samplu neu amrywiad rhwng samplau o hyd gan mai ar ran o'r boblogaeth rydym yn edrych arni wrth samplu</a:t>
            </a:r>
            <a:r>
              <a:rPr lang="en-GB" altLang="en-US" sz="3200" b="1" smtClean="0"/>
              <a:t/>
            </a:r>
            <a:br>
              <a:rPr lang="en-GB" altLang="en-US" sz="3200" b="1" smtClean="0"/>
            </a:br>
            <a:r>
              <a:rPr lang="en-GB" altLang="en-US" sz="3200" b="1" smtClean="0"/>
              <a:t/>
            </a:r>
            <a:br>
              <a:rPr lang="en-GB" altLang="en-US" sz="3200" b="1" smtClean="0"/>
            </a:br>
            <a:r>
              <a:rPr lang="en-GB" altLang="en-US" sz="3200" smtClean="0"/>
              <a:t>Rydym eisiau gwybod am y boblogaeth ond rydym yn gorfod defnyddio sampl i wneud hynny a bydd samplau gwahanol yn rhoi darlun ychydig yn wahanol i ni.</a:t>
            </a:r>
            <a:br>
              <a:rPr lang="en-GB" altLang="en-US" sz="3200" smtClean="0"/>
            </a:br>
            <a:r>
              <a:rPr lang="en-GB" altLang="en-US" sz="3200" smtClean="0"/>
              <a:t/>
            </a:r>
            <a:br>
              <a:rPr lang="en-GB" altLang="en-US" sz="3200" smtClean="0"/>
            </a:br>
            <a:r>
              <a:rPr lang="en-GB" altLang="en-US" sz="3200" smtClean="0"/>
              <a:t>Ni allwn gael gwared ar amrywiad rhwng samplau ond gallwn geisio gael gwared ar duedd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23850" y="620713"/>
            <a:ext cx="8229600" cy="5040312"/>
          </a:xfrm>
          <a:ln>
            <a:miter lim="800000"/>
            <a:headEnd/>
            <a:tailEnd/>
          </a:ln>
        </p:spPr>
        <p:txBody>
          <a:bodyPr anchor="t">
            <a:normAutofit/>
          </a:bodyPr>
          <a:lstStyle/>
          <a:p>
            <a:r>
              <a:rPr lang="en-GB" altLang="en-US" sz="3200" b="1" smtClean="0"/>
              <a:t>Hapsampl syml</a:t>
            </a:r>
            <a:r>
              <a:rPr lang="en-GB" altLang="en-US" sz="3200" smtClean="0"/>
              <a:t> – mae bob sampl posibl o faint penodol yr un mor debygol o gael eu dewis</a:t>
            </a:r>
          </a:p>
        </p:txBody>
      </p:sp>
      <p:pic>
        <p:nvPicPr>
          <p:cNvPr id="2560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00338" y="2636838"/>
            <a:ext cx="3481387" cy="287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95287" y="1196752"/>
            <a:ext cx="8569325" cy="5040313"/>
          </a:xfrm>
          <a:ln>
            <a:miter lim="800000"/>
            <a:headEnd/>
            <a:tailEnd/>
          </a:ln>
        </p:spPr>
        <p:txBody>
          <a:bodyPr anchor="t">
            <a:normAutofit/>
          </a:bodyPr>
          <a:lstStyle/>
          <a:p>
            <a:pPr algn="l"/>
            <a:r>
              <a:rPr lang="en-GB" altLang="en-US" sz="3200" b="1" smtClean="0"/>
              <a:t>Sampl systematig</a:t>
            </a:r>
            <a:r>
              <a:rPr lang="en-GB" altLang="en-US" sz="3200" smtClean="0"/>
              <a:t>– dewis man cychwyn ar hap yna cymryd y gwrthrychau nesaf yn systematig ar rif penodol ar wahân</a:t>
            </a:r>
          </a:p>
        </p:txBody>
      </p:sp>
      <p:sp>
        <p:nvSpPr>
          <p:cNvPr id="26627" name="Rectangle 3"/>
          <p:cNvSpPr>
            <a:spLocks noChangeArrowheads="1"/>
          </p:cNvSpPr>
          <p:nvPr/>
        </p:nvSpPr>
        <p:spPr bwMode="auto">
          <a:xfrm>
            <a:off x="1476374" y="2636838"/>
            <a:ext cx="6624017"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800" dirty="0"/>
              <a:t/>
            </a:r>
            <a:br>
              <a:rPr lang="en-GB" altLang="en-US" sz="2800" dirty="0"/>
            </a:br>
            <a:r>
              <a:rPr lang="en-GB" altLang="en-US" sz="2800" dirty="0" err="1"/>
              <a:t>Maint</a:t>
            </a:r>
            <a:r>
              <a:rPr lang="en-GB" altLang="en-US" sz="2800" dirty="0"/>
              <a:t> y </a:t>
            </a:r>
            <a:r>
              <a:rPr lang="en-GB" altLang="en-US" sz="2800" dirty="0" err="1"/>
              <a:t>boblogaeth</a:t>
            </a:r>
            <a:r>
              <a:rPr lang="en-GB" altLang="en-US" sz="2800" dirty="0"/>
              <a:t> = 72  </a:t>
            </a:r>
            <a:r>
              <a:rPr lang="en-GB" altLang="en-US" sz="2800" dirty="0" err="1"/>
              <a:t>Maint</a:t>
            </a:r>
            <a:r>
              <a:rPr lang="en-GB" altLang="en-US" sz="2800" dirty="0"/>
              <a:t> y </a:t>
            </a:r>
            <a:r>
              <a:rPr lang="en-GB" altLang="en-US" sz="2800" dirty="0" err="1"/>
              <a:t>sampl</a:t>
            </a:r>
            <a:r>
              <a:rPr lang="en-GB" altLang="en-US" sz="2800" dirty="0"/>
              <a:t> = 7</a:t>
            </a:r>
            <a:br>
              <a:rPr lang="en-GB" altLang="en-US" sz="2800" dirty="0"/>
            </a:br>
            <a:r>
              <a:rPr lang="en-GB" altLang="en-US" sz="2000" dirty="0"/>
              <a:t/>
            </a:r>
            <a:br>
              <a:rPr lang="en-GB" altLang="en-US" sz="2000" dirty="0"/>
            </a:br>
            <a:r>
              <a:rPr lang="en-GB" altLang="en-US" sz="2000" b="1" dirty="0"/>
              <a:t/>
            </a:r>
            <a:br>
              <a:rPr lang="en-GB" altLang="en-US" sz="2000" b="1" dirty="0"/>
            </a:br>
            <a:endParaRPr lang="en-GB" altLang="en-US" dirty="0"/>
          </a:p>
        </p:txBody>
      </p:sp>
      <p:pic>
        <p:nvPicPr>
          <p:cNvPr id="26628"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4149725"/>
            <a:ext cx="165735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539552" y="908720"/>
            <a:ext cx="8229600" cy="5040312"/>
          </a:xfrm>
          <a:ln>
            <a:miter lim="800000"/>
            <a:headEnd/>
            <a:tailEnd/>
          </a:ln>
        </p:spPr>
        <p:txBody>
          <a:bodyPr anchor="t">
            <a:normAutofit/>
          </a:bodyPr>
          <a:lstStyle/>
          <a:p>
            <a:r>
              <a:rPr lang="en-GB" altLang="en-US" sz="3200" b="1" dirty="0" err="1" smtClean="0"/>
              <a:t>Meddalwedd</a:t>
            </a:r>
            <a:r>
              <a:rPr lang="en-GB" altLang="en-US" sz="3200" b="1" dirty="0" smtClean="0"/>
              <a:t/>
            </a:r>
            <a:br>
              <a:rPr lang="en-GB" altLang="en-US" sz="3200" b="1" dirty="0" smtClean="0"/>
            </a:br>
            <a:endParaRPr lang="en-GB" altLang="en-US" dirty="0" smtClean="0"/>
          </a:p>
        </p:txBody>
      </p:sp>
      <p:sp>
        <p:nvSpPr>
          <p:cNvPr id="27651"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altLang="en-US"/>
          </a:p>
        </p:txBody>
      </p:sp>
      <p:sp>
        <p:nvSpPr>
          <p:cNvPr id="27652" name="Rectangle 3"/>
          <p:cNvSpPr>
            <a:spLocks noChangeArrowheads="1"/>
          </p:cNvSpPr>
          <p:nvPr/>
        </p:nvSpPr>
        <p:spPr bwMode="auto">
          <a:xfrm>
            <a:off x="0" y="120015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latin typeface="Arial" charset="0"/>
            </a:endParaRPr>
          </a:p>
        </p:txBody>
      </p:sp>
      <p:sp>
        <p:nvSpPr>
          <p:cNvPr id="27653"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altLang="en-US"/>
          </a:p>
        </p:txBody>
      </p:sp>
      <p:sp>
        <p:nvSpPr>
          <p:cNvPr id="27654" name="Rectangle 3"/>
          <p:cNvSpPr>
            <a:spLocks noChangeArrowheads="1"/>
          </p:cNvSpPr>
          <p:nvPr/>
        </p:nvSpPr>
        <p:spPr bwMode="auto">
          <a:xfrm>
            <a:off x="0" y="12573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latin typeface="Arial" charset="0"/>
            </a:endParaRPr>
          </a:p>
        </p:txBody>
      </p:sp>
      <p:sp>
        <p:nvSpPr>
          <p:cNvPr id="27655" name="Rectangle 2"/>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altLang="en-US"/>
          </a:p>
        </p:txBody>
      </p:sp>
      <p:sp>
        <p:nvSpPr>
          <p:cNvPr id="27656" name="Rectangle 3"/>
          <p:cNvSpPr>
            <a:spLocks noChangeArrowheads="1"/>
          </p:cNvSpPr>
          <p:nvPr/>
        </p:nvSpPr>
        <p:spPr bwMode="auto">
          <a:xfrm>
            <a:off x="0" y="13239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US" altLang="en-US">
              <a:latin typeface="Arial" charset="0"/>
            </a:endParaRPr>
          </a:p>
        </p:txBody>
      </p:sp>
      <p:sp>
        <p:nvSpPr>
          <p:cNvPr id="27657" name="Rectangle 2"/>
          <p:cNvSpPr>
            <a:spLocks noChangeArrowheads="1"/>
          </p:cNvSpPr>
          <p:nvPr/>
        </p:nvSpPr>
        <p:spPr bwMode="auto">
          <a:xfrm>
            <a:off x="2015716" y="1850894"/>
            <a:ext cx="511256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2800" b="1" dirty="0">
                <a:ea typeface="Calibri" pitchFamily="34" charset="0"/>
              </a:rPr>
              <a:t>Excel – AM DDIM</a:t>
            </a:r>
          </a:p>
          <a:p>
            <a:pPr algn="ctr" eaLnBrk="0" hangingPunct="0"/>
            <a:endParaRPr lang="en-GB" altLang="en-US" sz="2800" dirty="0">
              <a:ea typeface="Calibri" pitchFamily="34" charset="0"/>
            </a:endParaRPr>
          </a:p>
          <a:p>
            <a:pPr algn="ctr" eaLnBrk="0" hangingPunct="0"/>
            <a:r>
              <a:rPr lang="en-GB" altLang="en-US" sz="2800" b="1" dirty="0" err="1">
                <a:ea typeface="Calibri" pitchFamily="34" charset="0"/>
              </a:rPr>
              <a:t>Gnumeric</a:t>
            </a:r>
            <a:r>
              <a:rPr lang="en-GB" altLang="en-US" sz="2800" b="1" dirty="0">
                <a:ea typeface="Calibri" pitchFamily="34" charset="0"/>
              </a:rPr>
              <a:t> – AM DDIM</a:t>
            </a:r>
          </a:p>
          <a:p>
            <a:pPr algn="ctr" eaLnBrk="0" hangingPunct="0"/>
            <a:endParaRPr lang="en-GB" altLang="en-US" sz="2800" dirty="0">
              <a:ea typeface="Calibri" pitchFamily="34" charset="0"/>
            </a:endParaRPr>
          </a:p>
          <a:p>
            <a:pPr algn="ctr" eaLnBrk="0" hangingPunct="0"/>
            <a:r>
              <a:rPr lang="en-GB" altLang="en-US" sz="2800" b="1" dirty="0" err="1">
                <a:ea typeface="Calibri" pitchFamily="34" charset="0"/>
              </a:rPr>
              <a:t>Geogebra</a:t>
            </a:r>
            <a:r>
              <a:rPr lang="en-GB" altLang="en-US" sz="2800" b="1" dirty="0">
                <a:ea typeface="Calibri" pitchFamily="34" charset="0"/>
              </a:rPr>
              <a:t> – AM DDIM</a:t>
            </a:r>
          </a:p>
          <a:p>
            <a:pPr algn="ctr" eaLnBrk="0" hangingPunct="0"/>
            <a:endParaRPr lang="en-GB" altLang="en-US" sz="2800" dirty="0">
              <a:ea typeface="Calibri" pitchFamily="34" charset="0"/>
            </a:endParaRPr>
          </a:p>
          <a:p>
            <a:pPr algn="ctr" eaLnBrk="0" hangingPunct="0"/>
            <a:r>
              <a:rPr lang="en-GB" altLang="en-US" sz="2800" b="1" dirty="0">
                <a:ea typeface="Calibri" pitchFamily="34" charset="0"/>
              </a:rPr>
              <a:t>Autograph – NID YW AM DDIM</a:t>
            </a:r>
          </a:p>
          <a:p>
            <a:pPr algn="ctr" eaLnBrk="0" hangingPunct="0"/>
            <a:endParaRPr lang="en-GB" altLang="en-US" sz="2800" dirty="0">
              <a:ea typeface="Calibri" pitchFamily="34" charset="0"/>
            </a:endParaRPr>
          </a:p>
          <a:p>
            <a:pPr algn="ctr" eaLnBrk="0" hangingPunct="0"/>
            <a:r>
              <a:rPr lang="en-GB" altLang="en-US" sz="2800" b="1" dirty="0">
                <a:ea typeface="Calibri" pitchFamily="34" charset="0"/>
              </a:rPr>
              <a:t>Minitab – NID YW AM DDIM</a:t>
            </a:r>
            <a:r>
              <a:rPr lang="en-GB" altLang="en-US" sz="2800" dirty="0">
                <a:ea typeface="Calibri" pitchFamily="34" charset="0"/>
              </a:rPr>
              <a:t>  </a:t>
            </a:r>
          </a:p>
          <a:p>
            <a:pPr algn="ctr" eaLnBrk="0" hangingPunct="0"/>
            <a:endParaRPr lang="en-GB" altLang="en-US" sz="2800" dirty="0">
              <a:ea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63713" y="1268413"/>
            <a:ext cx="5954712" cy="4756150"/>
          </a:xfrm>
        </p:spPr>
      </p:pic>
      <p:sp>
        <p:nvSpPr>
          <p:cNvPr id="4099" name="Rectangle 4"/>
          <p:cNvSpPr>
            <a:spLocks noChangeArrowheads="1"/>
          </p:cNvSpPr>
          <p:nvPr/>
        </p:nvSpPr>
        <p:spPr bwMode="auto">
          <a:xfrm>
            <a:off x="611188" y="6165850"/>
            <a:ext cx="82089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dirty="0">
                <a:cs typeface="Times" pitchFamily="18" charset="0"/>
              </a:rPr>
              <a:t>Data ac </a:t>
            </a:r>
            <a:r>
              <a:rPr lang="en-GB" altLang="en-US" dirty="0" err="1">
                <a:cs typeface="Times" pitchFamily="18" charset="0"/>
              </a:rPr>
              <a:t>adnoddau</a:t>
            </a:r>
            <a:r>
              <a:rPr lang="en-GB" altLang="en-US" dirty="0">
                <a:cs typeface="Times" pitchFamily="18" charset="0"/>
              </a:rPr>
              <a:t> </a:t>
            </a:r>
            <a:r>
              <a:rPr lang="en-GB" altLang="en-US" dirty="0">
                <a:cs typeface="Times" pitchFamily="18" charset="0"/>
                <a:hlinkClick r:id="rId3"/>
              </a:rPr>
              <a:t>http://www.maths.otago.ac.nz/video/statistics/)</a:t>
            </a:r>
            <a:endParaRPr lang="en-GB" altLang="en-US" dirty="0">
              <a:cs typeface="Times" pitchFamily="18" charset="0"/>
              <a:hlinkClick r:id="rId4"/>
            </a:endParaRPr>
          </a:p>
        </p:txBody>
      </p:sp>
      <p:sp>
        <p:nvSpPr>
          <p:cNvPr id="4" name="TextBox 3"/>
          <p:cNvSpPr txBox="1"/>
          <p:nvPr/>
        </p:nvSpPr>
        <p:spPr>
          <a:xfrm>
            <a:off x="684213" y="333375"/>
            <a:ext cx="5832475" cy="5334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b="1"/>
              <a:t>Casglu Data</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4213" y="333375"/>
            <a:ext cx="5832475" cy="5334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b="1"/>
              <a:t>Casglu Data</a:t>
            </a:r>
          </a:p>
        </p:txBody>
      </p:sp>
      <p:pic>
        <p:nvPicPr>
          <p:cNvPr id="4" name="Picture 3"/>
          <p:cNvPicPr>
            <a:picLocks noChangeAspect="1" noChangeArrowheads="1"/>
          </p:cNvPicPr>
          <p:nvPr/>
        </p:nvPicPr>
        <p:blipFill>
          <a:blip r:embed="rId2" cstate="print"/>
          <a:srcRect/>
          <a:stretch>
            <a:fillRect/>
          </a:stretch>
        </p:blipFill>
        <p:spPr bwMode="auto">
          <a:xfrm>
            <a:off x="933450" y="1009650"/>
            <a:ext cx="7277100" cy="483870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95288" y="500063"/>
            <a:ext cx="8424862" cy="976312"/>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2900" b="1" dirty="0"/>
              <a:t>Data </a:t>
            </a:r>
            <a:r>
              <a:rPr lang="en-GB" altLang="en-US" sz="2900" b="1" dirty="0" err="1"/>
              <a:t>gan</a:t>
            </a:r>
            <a:r>
              <a:rPr lang="en-GB" altLang="en-US" sz="2900" b="1" dirty="0"/>
              <a:t> 59 </a:t>
            </a:r>
            <a:r>
              <a:rPr lang="en-GB" altLang="en-US" sz="2900" b="1" dirty="0" err="1"/>
              <a:t>dolffin</a:t>
            </a:r>
            <a:r>
              <a:rPr lang="en-GB" altLang="en-US" sz="2900" dirty="0"/>
              <a:t>     </a:t>
            </a:r>
          </a:p>
          <a:p>
            <a:pPr algn="ctr"/>
            <a:r>
              <a:rPr lang="en-GB" altLang="en-US" sz="2900" b="1" dirty="0"/>
              <a:t>13 Ynys y </a:t>
            </a:r>
            <a:r>
              <a:rPr lang="en-GB" altLang="en-US" sz="2900" b="1" dirty="0" err="1"/>
              <a:t>Gogledd</a:t>
            </a:r>
            <a:r>
              <a:rPr lang="en-GB" altLang="en-US" sz="2900" b="1" dirty="0"/>
              <a:t>      </a:t>
            </a:r>
            <a:r>
              <a:rPr lang="en-GB" altLang="en-US" sz="2900" b="1" dirty="0" smtClean="0"/>
              <a:t>46 </a:t>
            </a:r>
            <a:r>
              <a:rPr lang="en-GB" altLang="en-US" sz="2900" b="1" dirty="0"/>
              <a:t>Ynys y De</a:t>
            </a:r>
          </a:p>
        </p:txBody>
      </p:sp>
      <p:pic>
        <p:nvPicPr>
          <p:cNvPr id="5" name="Picture 2"/>
          <p:cNvPicPr>
            <a:picLocks noChangeAspect="1" noChangeArrowheads="1"/>
          </p:cNvPicPr>
          <p:nvPr/>
        </p:nvPicPr>
        <p:blipFill>
          <a:blip r:embed="rId2" cstate="print"/>
          <a:srcRect/>
          <a:stretch>
            <a:fillRect/>
          </a:stretch>
        </p:blipFill>
        <p:spPr bwMode="auto">
          <a:xfrm>
            <a:off x="827584" y="1628800"/>
            <a:ext cx="7361213" cy="438341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4"/>
          <p:cNvSpPr>
            <a:spLocks noGrp="1"/>
          </p:cNvSpPr>
          <p:nvPr>
            <p:ph type="title"/>
          </p:nvPr>
        </p:nvSpPr>
        <p:spPr>
          <a:xfrm>
            <a:off x="457200" y="579438"/>
            <a:ext cx="8229600" cy="533400"/>
          </a:xfrm>
        </p:spPr>
        <p:txBody>
          <a:bodyPr>
            <a:spAutoFit/>
          </a:bodyPr>
          <a:lstStyle/>
          <a:p>
            <a:pPr algn="l"/>
            <a:r>
              <a:rPr lang="en-GB" altLang="en-US" sz="2900" b="1" smtClean="0"/>
              <a:t>Proses a chyflwyniad – ble i ddechrau?</a:t>
            </a:r>
          </a:p>
        </p:txBody>
      </p:sp>
      <p:pic>
        <p:nvPicPr>
          <p:cNvPr id="12" name="Picture 4"/>
          <p:cNvPicPr>
            <a:picLocks noGrp="1" noChangeAspect="1" noChangeArrowheads="1"/>
          </p:cNvPicPr>
          <p:nvPr>
            <p:ph idx="1"/>
          </p:nvPr>
        </p:nvPicPr>
        <p:blipFill>
          <a:blip r:embed="rId2" cstate="print"/>
          <a:srcRect/>
          <a:stretch>
            <a:fillRect/>
          </a:stretch>
        </p:blipFill>
        <p:spPr bwMode="auto">
          <a:xfrm>
            <a:off x="755576" y="1556792"/>
            <a:ext cx="3780000" cy="2520000"/>
          </a:xfrm>
          <a:prstGeom prst="rect">
            <a:avLst/>
          </a:prstGeom>
          <a:noFill/>
          <a:ln w="9525">
            <a:noFill/>
            <a:miter lim="800000"/>
            <a:headEnd/>
            <a:tailEnd/>
          </a:ln>
        </p:spPr>
      </p:pic>
      <p:pic>
        <p:nvPicPr>
          <p:cNvPr id="13" name="Picture 3"/>
          <p:cNvPicPr>
            <a:picLocks noChangeAspect="1" noChangeArrowheads="1"/>
          </p:cNvPicPr>
          <p:nvPr/>
        </p:nvPicPr>
        <p:blipFill>
          <a:blip r:embed="rId3" cstate="print"/>
          <a:srcRect/>
          <a:stretch>
            <a:fillRect/>
          </a:stretch>
        </p:blipFill>
        <p:spPr bwMode="auto">
          <a:xfrm>
            <a:off x="4824000" y="3573016"/>
            <a:ext cx="3780000" cy="2520000"/>
          </a:xfrm>
          <a:prstGeom prst="rect">
            <a:avLst/>
          </a:prstGeom>
          <a:noFill/>
          <a:ln w="9525">
            <a:noFill/>
            <a:miter lim="800000"/>
            <a:headEnd/>
            <a:tailEnd/>
          </a:ln>
        </p:spPr>
      </p:pic>
      <p:sp>
        <p:nvSpPr>
          <p:cNvPr id="14" name="Oval 13"/>
          <p:cNvSpPr/>
          <p:nvPr/>
        </p:nvSpPr>
        <p:spPr>
          <a:xfrm>
            <a:off x="6516216" y="5661248"/>
            <a:ext cx="648072" cy="432048"/>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
        <p:nvSpPr>
          <p:cNvPr id="15" name="Oval 14"/>
          <p:cNvSpPr/>
          <p:nvPr/>
        </p:nvSpPr>
        <p:spPr>
          <a:xfrm>
            <a:off x="1115616" y="3429000"/>
            <a:ext cx="648072" cy="432048"/>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Box 4"/>
          <p:cNvSpPr txBox="1">
            <a:spLocks noChangeArrowheads="1"/>
          </p:cNvSpPr>
          <p:nvPr/>
        </p:nvSpPr>
        <p:spPr bwMode="auto">
          <a:xfrm>
            <a:off x="468313" y="404813"/>
            <a:ext cx="51117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b="1"/>
              <a:t>Archwilio'r allanolyn</a:t>
            </a:r>
          </a:p>
        </p:txBody>
      </p:sp>
      <p:pic>
        <p:nvPicPr>
          <p:cNvPr id="5" name="Picture 2"/>
          <p:cNvPicPr>
            <a:picLocks noChangeAspect="1" noChangeArrowheads="1"/>
          </p:cNvPicPr>
          <p:nvPr/>
        </p:nvPicPr>
        <p:blipFill>
          <a:blip r:embed="rId2" cstate="print"/>
          <a:srcRect/>
          <a:stretch>
            <a:fillRect/>
          </a:stretch>
        </p:blipFill>
        <p:spPr bwMode="auto">
          <a:xfrm>
            <a:off x="539552" y="1412776"/>
            <a:ext cx="8118720" cy="394468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4"/>
          <p:cNvSpPr>
            <a:spLocks noGrp="1"/>
          </p:cNvSpPr>
          <p:nvPr>
            <p:ph type="title"/>
          </p:nvPr>
        </p:nvSpPr>
        <p:spPr>
          <a:xfrm>
            <a:off x="457200" y="579438"/>
            <a:ext cx="8229600" cy="533400"/>
          </a:xfrm>
        </p:spPr>
        <p:txBody>
          <a:bodyPr>
            <a:spAutoFit/>
          </a:bodyPr>
          <a:lstStyle/>
          <a:p>
            <a:pPr algn="l"/>
            <a:r>
              <a:rPr lang="en-GB" altLang="en-US" sz="2900" b="1" smtClean="0"/>
              <a:t>Proses a chyflwyniad</a:t>
            </a:r>
          </a:p>
        </p:txBody>
      </p:sp>
      <p:sp>
        <p:nvSpPr>
          <p:cNvPr id="4" name="TextBox 3"/>
          <p:cNvSpPr txBox="1"/>
          <p:nvPr/>
        </p:nvSpPr>
        <p:spPr>
          <a:xfrm>
            <a:off x="539751" y="1045186"/>
            <a:ext cx="5040362" cy="4108817"/>
          </a:xfrm>
          <a:prstGeom prst="rect">
            <a:avLst/>
          </a:prstGeom>
          <a:noFill/>
        </p:spPr>
        <p:txBody>
          <a:bodyPr wrap="squar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dirty="0"/>
              <a:t>Beth </a:t>
            </a:r>
            <a:r>
              <a:rPr lang="en-GB" altLang="en-US" sz="2900" dirty="0" err="1"/>
              <a:t>sy’n</a:t>
            </a:r>
            <a:r>
              <a:rPr lang="en-GB" altLang="en-US" sz="2900" dirty="0"/>
              <a:t> </a:t>
            </a:r>
            <a:r>
              <a:rPr lang="en-GB" altLang="en-US" sz="2900" dirty="0" err="1"/>
              <a:t>digwydd</a:t>
            </a:r>
            <a:r>
              <a:rPr lang="en-GB" altLang="en-US" sz="2900" dirty="0"/>
              <a:t> </a:t>
            </a:r>
            <a:r>
              <a:rPr lang="en-GB" altLang="en-US" sz="2900" dirty="0" err="1"/>
              <a:t>i’r</a:t>
            </a:r>
            <a:r>
              <a:rPr lang="en-GB" altLang="en-US" sz="2900" dirty="0"/>
              <a:t>:</a:t>
            </a:r>
          </a:p>
          <a:p>
            <a:endParaRPr lang="en-GB" altLang="en-US" sz="2900" dirty="0"/>
          </a:p>
          <a:p>
            <a:r>
              <a:rPr lang="en-GB" altLang="en-US" sz="2900" dirty="0" err="1"/>
              <a:t>Cymedr</a:t>
            </a:r>
            <a:endParaRPr lang="en-GB" altLang="en-US" sz="2900" dirty="0"/>
          </a:p>
          <a:p>
            <a:r>
              <a:rPr lang="en-GB" altLang="en-US" sz="2900" dirty="0" err="1"/>
              <a:t>Gwyriad</a:t>
            </a:r>
            <a:r>
              <a:rPr lang="en-GB" altLang="en-US" sz="2900" dirty="0"/>
              <a:t> </a:t>
            </a:r>
            <a:r>
              <a:rPr lang="en-GB" altLang="en-US" sz="2900" dirty="0" err="1"/>
              <a:t>safonol</a:t>
            </a:r>
            <a:endParaRPr lang="en-GB" altLang="en-US" sz="2900" dirty="0"/>
          </a:p>
          <a:p>
            <a:r>
              <a:rPr lang="en-GB" altLang="en-US" sz="2900" dirty="0" err="1"/>
              <a:t>Canolrif</a:t>
            </a:r>
            <a:endParaRPr lang="en-GB" altLang="en-US" sz="2900" dirty="0"/>
          </a:p>
          <a:p>
            <a:r>
              <a:rPr lang="en-GB" altLang="en-US" sz="2900" dirty="0" err="1"/>
              <a:t>Amrediad</a:t>
            </a:r>
            <a:r>
              <a:rPr lang="en-GB" altLang="en-US" sz="2900" dirty="0"/>
              <a:t> </a:t>
            </a:r>
            <a:r>
              <a:rPr lang="en-GB" altLang="en-US" sz="2900" dirty="0" err="1"/>
              <a:t>rhyngchwartel</a:t>
            </a:r>
            <a:endParaRPr lang="en-GB" altLang="en-US" sz="2900" dirty="0"/>
          </a:p>
          <a:p>
            <a:endParaRPr lang="en-GB" altLang="en-US" sz="2900" dirty="0"/>
          </a:p>
          <a:p>
            <a:r>
              <a:rPr lang="en-GB" altLang="en-US" sz="2900" dirty="0"/>
              <a:t>pan </a:t>
            </a:r>
            <a:r>
              <a:rPr lang="en-GB" altLang="en-US" sz="2900" dirty="0" err="1"/>
              <a:t>mae'r</a:t>
            </a:r>
            <a:r>
              <a:rPr lang="en-GB" altLang="en-US" sz="2900" dirty="0"/>
              <a:t> </a:t>
            </a:r>
            <a:r>
              <a:rPr lang="en-GB" altLang="en-US" sz="2900" dirty="0" err="1"/>
              <a:t>allanolyn</a:t>
            </a:r>
            <a:r>
              <a:rPr lang="en-GB" altLang="en-US" sz="2900" dirty="0"/>
              <a:t> </a:t>
            </a:r>
            <a:r>
              <a:rPr lang="en-GB" altLang="en-US" sz="2900" dirty="0" err="1"/>
              <a:t>yn</a:t>
            </a:r>
            <a:r>
              <a:rPr lang="en-GB" altLang="en-US" sz="2900" dirty="0"/>
              <a:t> </a:t>
            </a:r>
            <a:r>
              <a:rPr lang="en-GB" altLang="en-US" sz="2900" dirty="0" err="1"/>
              <a:t>cael</a:t>
            </a:r>
            <a:r>
              <a:rPr lang="en-GB" altLang="en-US" sz="2900" dirty="0"/>
              <a:t> </a:t>
            </a:r>
            <a:r>
              <a:rPr lang="en-GB" altLang="en-US" sz="2900" dirty="0" err="1"/>
              <a:t>ei</a:t>
            </a:r>
            <a:r>
              <a:rPr lang="en-GB" altLang="en-US" sz="2900" dirty="0"/>
              <a:t> </a:t>
            </a:r>
            <a:r>
              <a:rPr lang="en-GB" altLang="en-US" sz="2900" dirty="0" err="1"/>
              <a:t>gywiro</a:t>
            </a:r>
            <a:r>
              <a:rPr lang="en-GB" altLang="en-US" sz="2900" dirty="0"/>
              <a:t>?</a:t>
            </a:r>
          </a:p>
        </p:txBody>
      </p:sp>
      <p:pic>
        <p:nvPicPr>
          <p:cNvPr id="7" name="Picture 2"/>
          <p:cNvPicPr>
            <a:picLocks noChangeAspect="1" noChangeArrowheads="1"/>
          </p:cNvPicPr>
          <p:nvPr/>
        </p:nvPicPr>
        <p:blipFill>
          <a:blip r:embed="rId2" cstate="print"/>
          <a:srcRect/>
          <a:stretch>
            <a:fillRect/>
          </a:stretch>
        </p:blipFill>
        <p:spPr bwMode="auto">
          <a:xfrm>
            <a:off x="5364000" y="3573016"/>
            <a:ext cx="3780000" cy="2520000"/>
          </a:xfrm>
          <a:prstGeom prst="rect">
            <a:avLst/>
          </a:prstGeom>
          <a:noFill/>
          <a:ln w="9525">
            <a:noFill/>
            <a:miter lim="800000"/>
            <a:headEnd/>
            <a:tailEnd/>
          </a:ln>
        </p:spPr>
      </p:pic>
      <p:pic>
        <p:nvPicPr>
          <p:cNvPr id="8" name="Picture 3"/>
          <p:cNvPicPr>
            <a:picLocks noChangeAspect="1" noChangeArrowheads="1"/>
          </p:cNvPicPr>
          <p:nvPr/>
        </p:nvPicPr>
        <p:blipFill>
          <a:blip r:embed="rId3" cstate="print"/>
          <a:srcRect/>
          <a:stretch>
            <a:fillRect/>
          </a:stretch>
        </p:blipFill>
        <p:spPr bwMode="auto">
          <a:xfrm>
            <a:off x="5364000" y="980728"/>
            <a:ext cx="3780000" cy="252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Box 6"/>
          <p:cNvSpPr txBox="1">
            <a:spLocks noChangeArrowheads="1"/>
          </p:cNvSpPr>
          <p:nvPr/>
        </p:nvSpPr>
        <p:spPr bwMode="auto">
          <a:xfrm>
            <a:off x="539750" y="404813"/>
            <a:ext cx="71278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b="1"/>
              <a:t>Allanolyn heb ei gywiro</a:t>
            </a:r>
          </a:p>
        </p:txBody>
      </p:sp>
      <p:sp>
        <p:nvSpPr>
          <p:cNvPr id="12293" name="TextBox 7"/>
          <p:cNvSpPr txBox="1">
            <a:spLocks noChangeArrowheads="1"/>
          </p:cNvSpPr>
          <p:nvPr/>
        </p:nvSpPr>
        <p:spPr bwMode="auto">
          <a:xfrm>
            <a:off x="539750" y="3141663"/>
            <a:ext cx="71278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sz="2900" b="1"/>
              <a:t>Allanolyn wedi'i gywiro</a:t>
            </a:r>
          </a:p>
        </p:txBody>
      </p:sp>
      <p:graphicFrame>
        <p:nvGraphicFramePr>
          <p:cNvPr id="12" name="Object 2"/>
          <p:cNvGraphicFramePr>
            <a:graphicFrameLocks noChangeAspect="1"/>
          </p:cNvGraphicFramePr>
          <p:nvPr/>
        </p:nvGraphicFramePr>
        <p:xfrm>
          <a:off x="473075" y="1044575"/>
          <a:ext cx="7821613" cy="2628900"/>
        </p:xfrm>
        <a:graphic>
          <a:graphicData uri="http://schemas.openxmlformats.org/presentationml/2006/ole">
            <mc:AlternateContent xmlns:mc="http://schemas.openxmlformats.org/markup-compatibility/2006">
              <mc:Choice xmlns:v="urn:schemas-microsoft-com:vml" Requires="v">
                <p:oleObj spid="_x0000_s12309" name="Document" r:id="rId4" imgW="6427344" imgH="2165909" progId="Word.Document.12">
                  <p:embed/>
                </p:oleObj>
              </mc:Choice>
              <mc:Fallback>
                <p:oleObj name="Document" r:id="rId4" imgW="6427344" imgH="2165909" progId="Word.Document.1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3075" y="1044575"/>
                        <a:ext cx="7821613" cy="2628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Oval 12"/>
          <p:cNvSpPr/>
          <p:nvPr/>
        </p:nvSpPr>
        <p:spPr>
          <a:xfrm>
            <a:off x="5436096" y="1628800"/>
            <a:ext cx="792088" cy="72008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
        <p:nvSpPr>
          <p:cNvPr id="14" name="Oval 13"/>
          <p:cNvSpPr/>
          <p:nvPr/>
        </p:nvSpPr>
        <p:spPr>
          <a:xfrm>
            <a:off x="3779912" y="1628800"/>
            <a:ext cx="792088" cy="720080"/>
          </a:xfrm>
          <a:prstGeom prst="ellipse">
            <a:avLst/>
          </a:prstGeom>
          <a:solidFill>
            <a:schemeClr val="accent1">
              <a:alpha val="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graphicFrame>
        <p:nvGraphicFramePr>
          <p:cNvPr id="15" name="Object 3"/>
          <p:cNvGraphicFramePr>
            <a:graphicFrameLocks noChangeAspect="1"/>
          </p:cNvGraphicFramePr>
          <p:nvPr/>
        </p:nvGraphicFramePr>
        <p:xfrm>
          <a:off x="467544" y="3933056"/>
          <a:ext cx="7821613" cy="2613025"/>
        </p:xfrm>
        <a:graphic>
          <a:graphicData uri="http://schemas.openxmlformats.org/presentationml/2006/ole">
            <mc:AlternateContent xmlns:mc="http://schemas.openxmlformats.org/markup-compatibility/2006">
              <mc:Choice xmlns:v="urn:schemas-microsoft-com:vml" Requires="v">
                <p:oleObj spid="_x0000_s12310" name="Document" r:id="rId7" imgW="6427344" imgH="2169154" progId="Word.Document.12">
                  <p:embed/>
                </p:oleObj>
              </mc:Choice>
              <mc:Fallback>
                <p:oleObj name="Document" r:id="rId7" imgW="6427344" imgH="2169154" progId="Word.Document.1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44" y="3933056"/>
                        <a:ext cx="7821613" cy="261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 name="Oval 15"/>
          <p:cNvSpPr/>
          <p:nvPr/>
        </p:nvSpPr>
        <p:spPr>
          <a:xfrm>
            <a:off x="5436096" y="4437112"/>
            <a:ext cx="792088" cy="720080"/>
          </a:xfrm>
          <a:prstGeom prst="ellipse">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
        <p:nvSpPr>
          <p:cNvPr id="17" name="Oval 16"/>
          <p:cNvSpPr/>
          <p:nvPr/>
        </p:nvSpPr>
        <p:spPr>
          <a:xfrm>
            <a:off x="7164288" y="4437112"/>
            <a:ext cx="792088" cy="720080"/>
          </a:xfrm>
          <a:prstGeom prst="ellipse">
            <a:avLst/>
          </a:prstGeom>
          <a:solidFill>
            <a:schemeClr val="accent1">
              <a:alpha val="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no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6" grpId="0" animBg="1"/>
      <p:bldP spid="1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18444"/>
  <p:tag name="AS_OS" val="Microsoft Windows NT 6.1.7601 Service Pack 1"/>
  <p:tag name="AS_RELEASE_DATE" val="2014.05.30"/>
  <p:tag name="AS_VERSION" val="8.4.2.0"/>
  <p:tag name="AS_TITLE" val="Aspose.Slides for .NET 4.0 Client Profil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k48d8005054a4dd09ad49b7c837f0781 xmlns="2f2f9355-f80e-4d7b-937a-0c27cfa03643">
      <Terms xmlns="http://schemas.microsoft.com/office/infopath/2007/PartnerControls"/>
    </k48d8005054a4dd09ad49b7c837f0781>
    <WJEC_x0020_Language xmlns="2f2f9355-f80e-4d7b-937a-0c27cfa03643">
      <Value>English</Value>
    </WJEC_x0020_Language>
    <WJEC_x0020_Available_x0020_Online xmlns="2f2f9355-f80e-4d7b-937a-0c27cfa03643">false</WJEC_x0020_Available_x0020_Online>
    <i2be6ccaef284b9d8cadff396f0db8d6 xmlns="2f2f9355-f80e-4d7b-937a-0c27cfa03643">
      <Terms xmlns="http://schemas.microsoft.com/office/infopath/2007/PartnerControls"/>
    </i2be6ccaef284b9d8cadff396f0db8d6>
    <TaxCatchAll xmlns="2f2f9355-f80e-4d7b-937a-0c27cfa03643"/>
    <bd6821cb7d3c4b4ab1e70668a679dc90 xmlns="2f2f9355-f80e-4d7b-937a-0c27cfa03643">
      <Terms xmlns="http://schemas.microsoft.com/office/infopath/2007/PartnerControls"/>
    </bd6821cb7d3c4b4ab1e70668a679dc90>
    <RoutingRuleDescription xmlns="http://schemas.microsoft.com/sharepoint/v3" xsi:nil="true"/>
    <PublishingExpirationDate xmlns="http://schemas.microsoft.com/sharepoint/v3" xsi:nil="true"/>
    <PublishingStartDate xmlns="http://schemas.microsoft.com/sharepoint/v3" xsi:nil="true"/>
    <aa87a6a0bdfe4bfb97a25745bc8270e2 xmlns="2f2f9355-f80e-4d7b-937a-0c27cfa03643">
      <Terms xmlns="http://schemas.microsoft.com/office/infopath/2007/PartnerControls"/>
    </aa87a6a0bdfe4bfb97a25745bc8270e2>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Report" ma:contentTypeID="0x0101003DB520055EDDB440B1956AA9AA49CCC9009117D8E1CCF09C45902FA65554E0A93E" ma:contentTypeVersion="3" ma:contentTypeDescription="" ma:contentTypeScope="" ma:versionID="676d5fad7359e49f5e4df6542ec148cf">
  <xsd:schema xmlns:xsd="http://www.w3.org/2001/XMLSchema" xmlns:xs="http://www.w3.org/2001/XMLSchema" xmlns:p="http://schemas.microsoft.com/office/2006/metadata/properties" xmlns:ns1="http://schemas.microsoft.com/sharepoint/v3" xmlns:ns3="2f2f9355-f80e-4d7b-937a-0c27cfa03643" targetNamespace="http://schemas.microsoft.com/office/2006/metadata/properties" ma:root="true" ma:fieldsID="751d83213404ad8b19f59bcb1984d217" ns1:_="" ns3:_="">
    <xsd:import namespace="http://schemas.microsoft.com/sharepoint/v3"/>
    <xsd:import namespace="2f2f9355-f80e-4d7b-937a-0c27cfa03643"/>
    <xsd:element name="properties">
      <xsd:complexType>
        <xsd:sequence>
          <xsd:element name="documentManagement">
            <xsd:complexType>
              <xsd:all>
                <xsd:element ref="ns1:RoutingRuleDescription" minOccurs="0"/>
                <xsd:element ref="ns3:WJEC_x0020_Language" minOccurs="0"/>
                <xsd:element ref="ns3:WJEC_x0020_Available_x0020_Online" minOccurs="0"/>
                <xsd:element ref="ns1:PublishingStartDate" minOccurs="0"/>
                <xsd:element ref="ns1:PublishingExpirationDate" minOccurs="0"/>
                <xsd:element ref="ns3:k48d8005054a4dd09ad49b7c837f0781" minOccurs="0"/>
                <xsd:element ref="ns3:TaxCatchAll" minOccurs="0"/>
                <xsd:element ref="ns3:TaxCatchAllLabel" minOccurs="0"/>
                <xsd:element ref="ns3:aa87a6a0bdfe4bfb97a25745bc8270e2" minOccurs="0"/>
                <xsd:element ref="ns3:bd6821cb7d3c4b4ab1e70668a679dc90" minOccurs="0"/>
                <xsd:element ref="ns3:i2be6ccaef284b9d8cadff396f0db8d6"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element name="PublishingStartDate" ma:index="9" nillable="true" ma:displayName="Scheduling Start Date" ma:internalName="PublishingStartDate">
      <xsd:simpleType>
        <xsd:restriction base="dms:Unknow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2f9355-f80e-4d7b-937a-0c27cfa03643" elementFormDefault="qualified">
    <xsd:import namespace="http://schemas.microsoft.com/office/2006/documentManagement/types"/>
    <xsd:import namespace="http://schemas.microsoft.com/office/infopath/2007/PartnerControls"/>
    <xsd:element name="WJEC_x0020_Language" ma:index="7" nillable="true" ma:displayName="WJEC Language" ma:default="English" ma:internalName="WJEC_x0020_Language">
      <xsd:complexType>
        <xsd:complexContent>
          <xsd:extension base="dms:MultiChoice">
            <xsd:sequence>
              <xsd:element name="Value" maxOccurs="unbounded" minOccurs="0" nillable="true">
                <xsd:simpleType>
                  <xsd:restriction base="dms:Choice">
                    <xsd:enumeration value="English"/>
                    <xsd:enumeration value="Welsh"/>
                  </xsd:restriction>
                </xsd:simpleType>
              </xsd:element>
            </xsd:sequence>
          </xsd:extension>
        </xsd:complexContent>
      </xsd:complexType>
    </xsd:element>
    <xsd:element name="WJEC_x0020_Available_x0020_Online" ma:index="8" nillable="true" ma:displayName="WJEC Available Online" ma:default="0" ma:internalName="WJEC_x0020_Available_x0020_Online">
      <xsd:simpleType>
        <xsd:restriction base="dms:Boolean"/>
      </xsd:simpleType>
    </xsd:element>
    <xsd:element name="k48d8005054a4dd09ad49b7c837f0781" ma:index="12" nillable="true" ma:taxonomy="true" ma:internalName="k48d8005054a4dd09ad49b7c837f0781" ma:taxonomyFieldName="WJEC_x0020_Audiences" ma:displayName="WJEC Audiences" ma:default="" ma:fieldId="{448d8005-054a-4dd0-9ad4-9b7c837f0781}" ma:taxonomyMulti="true" ma:sspId="e1033d4c-53f7-4655-8cf6-8161ad0c09ed" ma:termSetId="b89074ec-3517-46a7-9614-0eff0543422f" ma:anchorId="00000000-0000-0000-0000-000000000000" ma:open="false" ma:isKeyword="false">
      <xsd:complexType>
        <xsd:sequence>
          <xsd:element ref="pc:Terms" minOccurs="0" maxOccurs="1"/>
        </xsd:sequence>
      </xsd:complexType>
    </xsd:element>
    <xsd:element name="TaxCatchAll" ma:index="13" nillable="true" ma:displayName="Taxonomy Catch All Column" ma:hidden="true" ma:list="{266eb95b-200b-4ee2-b970-72f4782a09ec}" ma:internalName="TaxCatchAll" ma:showField="CatchAllData" ma:web="b82e5d4d-b282-4882-a043-e13406fe59b3">
      <xsd:complexType>
        <xsd:complexContent>
          <xsd:extension base="dms:MultiChoiceLookup">
            <xsd:sequence>
              <xsd:element name="Value" type="dms:Lookup" maxOccurs="unbounded" minOccurs="0" nillable="true"/>
            </xsd:sequence>
          </xsd:extension>
        </xsd:complexContent>
      </xsd:complexType>
    </xsd:element>
    <xsd:element name="TaxCatchAllLabel" ma:index="14" nillable="true" ma:displayName="Taxonomy Catch All Column1" ma:hidden="true" ma:list="{266eb95b-200b-4ee2-b970-72f4782a09ec}" ma:internalName="TaxCatchAllLabel" ma:readOnly="true" ma:showField="CatchAllDataLabel" ma:web="b82e5d4d-b282-4882-a043-e13406fe59b3">
      <xsd:complexType>
        <xsd:complexContent>
          <xsd:extension base="dms:MultiChoiceLookup">
            <xsd:sequence>
              <xsd:element name="Value" type="dms:Lookup" maxOccurs="unbounded" minOccurs="0" nillable="true"/>
            </xsd:sequence>
          </xsd:extension>
        </xsd:complexContent>
      </xsd:complexType>
    </xsd:element>
    <xsd:element name="aa87a6a0bdfe4bfb97a25745bc8270e2" ma:index="17" nillable="true" ma:taxonomy="true" ma:internalName="aa87a6a0bdfe4bfb97a25745bc8270e2" ma:taxonomyFieldName="WJEC_x0020_Department" ma:displayName="WJEC Department" ma:default="" ma:fieldId="{aa87a6a0-bdfe-4bfb-97a2-5745bc8270e2}" ma:taxonomyMulti="true" ma:sspId="e1033d4c-53f7-4655-8cf6-8161ad0c09ed" ma:termSetId="076cd7ee-ac20-4cd2-af1f-bceb730fade7" ma:anchorId="00000000-0000-0000-0000-000000000000" ma:open="false" ma:isKeyword="false">
      <xsd:complexType>
        <xsd:sequence>
          <xsd:element ref="pc:Terms" minOccurs="0" maxOccurs="1"/>
        </xsd:sequence>
      </xsd:complexType>
    </xsd:element>
    <xsd:element name="bd6821cb7d3c4b4ab1e70668a679dc90" ma:index="20" nillable="true" ma:taxonomy="true" ma:internalName="bd6821cb7d3c4b4ab1e70668a679dc90" ma:taxonomyFieldName="Level" ma:displayName="WJEC Level" ma:default="" ma:fieldId="{bd6821cb-7d3c-4b4a-b1e7-0668a679dc90}" ma:sspId="e1033d4c-53f7-4655-8cf6-8161ad0c09ed" ma:termSetId="fa8f317e-b53d-4085-af76-4ea65a528b00" ma:anchorId="00000000-0000-0000-0000-000000000000" ma:open="false" ma:isKeyword="false">
      <xsd:complexType>
        <xsd:sequence>
          <xsd:element ref="pc:Terms" minOccurs="0" maxOccurs="1"/>
        </xsd:sequence>
      </xsd:complexType>
    </xsd:element>
    <xsd:element name="i2be6ccaef284b9d8cadff396f0db8d6" ma:index="22" nillable="true" ma:taxonomy="true" ma:internalName="i2be6ccaef284b9d8cadff396f0db8d6" ma:taxonomyFieldName="WJEC_x0020_Subject" ma:displayName="WJEC Subject" ma:default="" ma:fieldId="{22be6cca-ef28-4b9d-8cad-ff396f0db8d6}" ma:sspId="e1033d4c-53f7-4655-8cf6-8161ad0c09ed" ma:termSetId="8c3126d1-d4d2-41e8-bc2c-f4f0690100af"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inOccurs="0" maxOccurs="1" ma:index="1" ma:displayName="Title"/>
        <xsd:element ref="dc:subject" minOccurs="0" maxOccurs="1"/>
        <xsd:element ref="dc:description" minOccurs="0" maxOccurs="1"/>
        <xsd:element name="keywords" minOccurs="0" maxOccurs="1" type="xsd:string" ma:index="2"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e1033d4c-53f7-4655-8cf6-8161ad0c09ed" ContentTypeId="0x0101003DB520055EDDB440B1956AA9AA49CCC9" PreviousValue="false"/>
</file>

<file path=customXml/itemProps1.xml><?xml version="1.0" encoding="utf-8"?>
<ds:datastoreItem xmlns:ds="http://schemas.openxmlformats.org/officeDocument/2006/customXml" ds:itemID="{2FF8F90E-F141-46B0-BE95-9908D2AD1C8B}">
  <ds:schemaRefs>
    <ds:schemaRef ds:uri="http://schemas.microsoft.com/office/2006/metadata/properties"/>
    <ds:schemaRef ds:uri="http://schemas.microsoft.com/office/infopath/2007/PartnerControls"/>
    <ds:schemaRef ds:uri="2f2f9355-f80e-4d7b-937a-0c27cfa03643"/>
    <ds:schemaRef ds:uri="http://schemas.microsoft.com/sharepoint/v3"/>
  </ds:schemaRefs>
</ds:datastoreItem>
</file>

<file path=customXml/itemProps2.xml><?xml version="1.0" encoding="utf-8"?>
<ds:datastoreItem xmlns:ds="http://schemas.openxmlformats.org/officeDocument/2006/customXml" ds:itemID="{B10FD940-21C5-410B-9A46-3E66E7AD5D73}">
  <ds:schemaRefs>
    <ds:schemaRef ds:uri="http://schemas.microsoft.com/sharepoint/v3/contenttype/forms"/>
  </ds:schemaRefs>
</ds:datastoreItem>
</file>

<file path=customXml/itemProps3.xml><?xml version="1.0" encoding="utf-8"?>
<ds:datastoreItem xmlns:ds="http://schemas.openxmlformats.org/officeDocument/2006/customXml" ds:itemID="{8BA51454-0C9C-4485-9B6B-8DB64F3E15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f9355-f80e-4d7b-937a-0c27cfa036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F9FB781-2E87-4AAE-9DF1-DBFEF1054FC7}">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482</TotalTime>
  <Words>338</Words>
  <Application>Microsoft Office PowerPoint</Application>
  <PresentationFormat>On-screen Show (4:3)</PresentationFormat>
  <Paragraphs>88</Paragraphs>
  <Slides>23</Slides>
  <Notes>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Office Theme</vt:lpstr>
      <vt:lpstr>Document</vt:lpstr>
      <vt:lpstr>A oes gwahaniaeth rhwng lled benglog dolffiniaid o Ynys y Gogledd ac Ynys y De, Seland Newydd?</vt:lpstr>
      <vt:lpstr>PowerPoint Presentation</vt:lpstr>
      <vt:lpstr>PowerPoint Presentation</vt:lpstr>
      <vt:lpstr>PowerPoint Presentation</vt:lpstr>
      <vt:lpstr>PowerPoint Presentation</vt:lpstr>
      <vt:lpstr>Proses a chyflwyniad – ble i ddechrau?</vt:lpstr>
      <vt:lpstr>PowerPoint Presentation</vt:lpstr>
      <vt:lpstr>Proses a chyflwyniad</vt:lpstr>
      <vt:lpstr>PowerPoint Presentation</vt:lpstr>
      <vt:lpstr>Allanolion</vt:lpstr>
      <vt:lpstr>A oes gwahaniaeth rhwng lled benglog dolffiniaid o Ynys y Gogledd ac Ynys y De, Seland Newydd?</vt:lpstr>
      <vt:lpstr>PowerPoint Presentation</vt:lpstr>
      <vt:lpstr>Dulliau Samplu</vt:lpstr>
      <vt:lpstr>Y broblem   </vt:lpstr>
      <vt:lpstr>Y broblem Byddai'n cymryd gormod o amser i gasglu'r wybodaeth ychwanegol hon ar gyfer bob un o'r 907 nofiwr Olympaidd   Mae'n gofyn i chi ddewis samplau o 50 nofiwr Olympaidd gan ddefnyddio dau ddull samplu gwahanol:           </vt:lpstr>
      <vt:lpstr>Y broblem Yma byddwn yn dewis samplau 7 Beiciwr – Beic Mynydd gan y 72 a gymerodd ran yng Ngemau Olympaidd Haf 2012, gan ddefnyddio dau ddull samplu gwahanol:           </vt:lpstr>
      <vt:lpstr>PowerPoint Presentation</vt:lpstr>
      <vt:lpstr>Ffrâm samplu – rhestr o'r boblogaeth darged</vt:lpstr>
      <vt:lpstr>Tuedd – gwall systematig</vt:lpstr>
      <vt:lpstr>Gwall - mae gwall samplu neu amrywiad rhwng samplau o hyd gan mai ar ran o'r boblogaeth rydym yn edrych arni wrth samplu  Rydym eisiau gwybod am y boblogaeth ond rydym yn gorfod defnyddio sampl i wneud hynny a bydd samplau gwahanol yn rhoi darlun ychydig yn wahanol i ni.  Ni allwn gael gwared ar amrywiad rhwng samplau ond gallwn geisio gael gwared ar duedd</vt:lpstr>
      <vt:lpstr>Hapsampl syml – mae bob sampl posibl o faint penodol yr un mor debygol o gael eu dewis</vt:lpstr>
      <vt:lpstr>Sampl systematig– dewis man cychwyn ar hap yna cymryd y gwrthrychau nesaf yn systematig ar rif penodol ar wahân</vt:lpstr>
      <vt:lpstr>Meddalwedd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 CPD Session 1</dc:title>
  <dc:creator>Kate</dc:creator>
  <cp:lastModifiedBy>WJEC</cp:lastModifiedBy>
  <cp:revision>47</cp:revision>
  <dcterms:created xsi:type="dcterms:W3CDTF">2015-09-21T14:50:28Z</dcterms:created>
  <dcterms:modified xsi:type="dcterms:W3CDTF">2017-03-07T07:43:29Z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0x0101003DB520055EDDB440B1956AA9AA49CCC9009117D8E1CCF09C45902FA65554E0A93E</vt:lpwstr>
  </property>
  <property fmtid="{D5CDD505-2E9C-101B-9397-08002B2CF9AE}" pid="3" name="WJEC_x0020_Audiences">
    <vt:lpwstr/>
  </property>
  <property fmtid="{D5CDD505-2E9C-101B-9397-08002B2CF9AE}" pid="4" name="WJEC_x0020_Department">
    <vt:lpwstr/>
  </property>
  <property fmtid="{D5CDD505-2E9C-101B-9397-08002B2CF9AE}" pid="5" name="WJEC Department">
    <vt:lpwstr/>
  </property>
  <property fmtid="{D5CDD505-2E9C-101B-9397-08002B2CF9AE}" pid="6" name="WJEC Audiences">
    <vt:lpwstr/>
  </property>
  <property fmtid="{D5CDD505-2E9C-101B-9397-08002B2CF9AE}" pid="7" name="_dlc_policyId">
    <vt:lpwstr>/tools/Translations Upload</vt:lpwstr>
  </property>
  <property fmtid="{D5CDD505-2E9C-101B-9397-08002B2CF9AE}" pid="8" name="ItemRetentionFormula">
    <vt:lpwstr/>
  </property>
  <property fmtid="{D5CDD505-2E9C-101B-9397-08002B2CF9AE}" pid="9" name="Translation Status">
    <vt:lpwstr>In Progress</vt:lpwstr>
  </property>
  <property fmtid="{D5CDD505-2E9C-101B-9397-08002B2CF9AE}" pid="10" name="Description of Work">
    <vt:lpwstr>A number of slides are screenshots from websites or computer programmes, not sure what can be done about them. Happy to leave them as they are, but not sure what the WJEC policy is on this. Screenshots from websites would not be available in Welsh anyway.</vt:lpwstr>
  </property>
  <property fmtid="{D5CDD505-2E9C-101B-9397-08002B2CF9AE}" pid="11" name="Requestors email">
    <vt:lpwstr>788;#Saddique, Syra</vt:lpwstr>
  </property>
  <property fmtid="{D5CDD505-2E9C-101B-9397-08002B2CF9AE}" pid="12" name="Category">
    <vt:lpwstr>CPD</vt:lpwstr>
  </property>
  <property fmtid="{D5CDD505-2E9C-101B-9397-08002B2CF9AE}" pid="13" name="Word Count">
    <vt:lpwstr>200</vt:lpwstr>
  </property>
  <property fmtid="{D5CDD505-2E9C-101B-9397-08002B2CF9AE}" pid="14" name="Date Uploaded">
    <vt:lpwstr>2017-01-30T00:00:00Z</vt:lpwstr>
  </property>
  <property fmtid="{D5CDD505-2E9C-101B-9397-08002B2CF9AE}" pid="15" name="Due Date">
    <vt:lpwstr>2017-02-03T00:00:00Z</vt:lpwstr>
  </property>
</Properties>
</file>