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71" r:id="rId5"/>
    <p:sldId id="302" r:id="rId6"/>
    <p:sldId id="285" r:id="rId7"/>
    <p:sldId id="266" r:id="rId8"/>
    <p:sldId id="290" r:id="rId9"/>
    <p:sldId id="270" r:id="rId10"/>
    <p:sldId id="286" r:id="rId11"/>
    <p:sldId id="287" r:id="rId12"/>
    <p:sldId id="296" r:id="rId13"/>
    <p:sldId id="295" r:id="rId14"/>
    <p:sldId id="292" r:id="rId15"/>
    <p:sldId id="293" r:id="rId16"/>
    <p:sldId id="297" r:id="rId17"/>
    <p:sldId id="294" r:id="rId18"/>
    <p:sldId id="298" r:id="rId19"/>
    <p:sldId id="299" r:id="rId20"/>
    <p:sldId id="301" r:id="rId21"/>
    <p:sldId id="300" r:id="rId22"/>
    <p:sldId id="281" r:id="rId23"/>
    <p:sldId id="2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CA11BE-DEF3-411B-A5AE-58A9E73D6E71}" v="2" dt="2022-06-23T09:02:15.322"/>
    <p1510:client id="{5E07D59F-A734-4E51-A51A-E72224C50D68}" v="48" dt="2022-06-23T12:03:00.4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4"/>
    <p:restoredTop sz="83270" autoAdjust="0"/>
  </p:normalViewPr>
  <p:slideViewPr>
    <p:cSldViewPr snapToGrid="0" snapToObjects="1">
      <p:cViewPr varScale="1">
        <p:scale>
          <a:sx n="65" d="100"/>
          <a:sy n="65" d="100"/>
        </p:scale>
        <p:origin x="690" y="3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29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05383E-B546-F34A-A5E9-69CAE99093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FC491A-3957-F740-A1F2-2F1643261F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76612-8CC3-7D4A-A419-09EB40C1F6BF}" type="datetimeFigureOut">
              <a:t>6/24/2022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2B02CB-5D76-9D4C-A866-6A9DC01197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7A1587-5DC3-5B43-9367-7AC765B10C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FC313-6D21-EC4E-BD11-F4EA8D2054D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26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9F892-3174-43A4-874D-0A5349F61F7A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8E18C-F998-4AF1-ABD1-CA653905B9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865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0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241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783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500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666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650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550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996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
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0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057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69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920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539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416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125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894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yellow&#10;&#10;Description automatically generated">
            <a:extLst>
              <a:ext uri="{FF2B5EF4-FFF2-40B4-BE49-F238E27FC236}">
                <a16:creationId xmlns:a16="http://schemas.microsoft.com/office/drawing/2014/main" id="{E87AD6AE-983A-5D48-B9AA-F39B87B29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59B24B2-B346-684C-B9D0-7063769F3B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5291" y="776788"/>
            <a:ext cx="2318688" cy="6984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B442404F-0EFC-EC43-A8DD-EFCC8DF696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16939" y="335431"/>
            <a:ext cx="1144800" cy="1139757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6BE9A0D-1392-A54B-9CD3-C0D27B0FC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291" y="2274319"/>
            <a:ext cx="5639379" cy="1384995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US"/>
              <a:t>Presentation title over two lines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A6D74CB-E876-A04F-9CEB-58D5E499EA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5291" y="3896052"/>
            <a:ext cx="889200" cy="316800"/>
          </a:xfrm>
          <a:solidFill>
            <a:srgbClr val="FFC800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FontTx/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10.02.22</a:t>
            </a:r>
          </a:p>
        </p:txBody>
      </p:sp>
    </p:spTree>
    <p:extLst>
      <p:ext uri="{BB962C8B-B14F-4D97-AF65-F5344CB8AC3E}">
        <p14:creationId xmlns:p14="http://schemas.microsoft.com/office/powerpoint/2010/main" val="2470749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2BE3BB-8E8B-3949-9548-4ED6B6C90F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2">
            <a:extLst>
              <a:ext uri="{FF2B5EF4-FFF2-40B4-BE49-F238E27FC236}">
                <a16:creationId xmlns:a16="http://schemas.microsoft.com/office/drawing/2014/main" id="{7F46407D-7875-F14F-BB52-89C7E9C28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291" y="3082751"/>
            <a:ext cx="5639379" cy="6924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2D5F56-B744-824D-AE41-4A23191DD7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000" y="5799600"/>
            <a:ext cx="527306" cy="69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4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7AD6AE-983A-5D48-B9AA-F39B87B29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B24B2-B346-684C-B9D0-7063769F3B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5291" y="776788"/>
            <a:ext cx="2318688" cy="69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42404F-0EFC-EC43-A8DD-EFCC8DF696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619460" y="335431"/>
            <a:ext cx="1139757" cy="1139757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6BE9A0D-1392-A54B-9CD3-C0D27B0FC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291" y="2274319"/>
            <a:ext cx="5639379" cy="692497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US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209C6-9B3E-324C-A9BE-28923BBFE9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5291" y="2958774"/>
            <a:ext cx="6119812" cy="78483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50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50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50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50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5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Any questions?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23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9169D8-4AAF-BC40-BD5D-3BC7EE05F8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2">
            <a:extLst>
              <a:ext uri="{FF2B5EF4-FFF2-40B4-BE49-F238E27FC236}">
                <a16:creationId xmlns:a16="http://schemas.microsoft.com/office/drawing/2014/main" id="{51210B7B-1AA2-4C41-9326-45B3770B1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9200" y="1144800"/>
            <a:ext cx="5639379" cy="692497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US"/>
              <a:t>Contents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AFBC1D-DA1E-F44C-8111-4F82D4BA6B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000" y="5799600"/>
            <a:ext cx="527306" cy="6984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DEA4E7-237C-9B46-A0D6-5D1D585F1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200" y="2222288"/>
            <a:ext cx="4087812" cy="34909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89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A1C3C86-5612-D542-8AA6-C7AD66B271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2">
            <a:extLst>
              <a:ext uri="{FF2B5EF4-FFF2-40B4-BE49-F238E27FC236}">
                <a16:creationId xmlns:a16="http://schemas.microsoft.com/office/drawing/2014/main" id="{92EC068A-A770-2A4A-B057-3C94BCF65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00" y="1144800"/>
            <a:ext cx="5017824" cy="1077488"/>
          </a:xfrm>
        </p:spPr>
        <p:txBody>
          <a:bodyPr wrap="square" lIns="0" tIns="0" rIns="0" bIns="0" anchor="t" anchorCtr="0">
            <a:spAutoFit/>
          </a:bodyPr>
          <a:lstStyle/>
          <a:p>
            <a:endParaRPr lang="en-US"/>
          </a:p>
        </p:txBody>
      </p:sp>
      <p:pic>
        <p:nvPicPr>
          <p:cNvPr id="11" name="Picture 10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619AF01-F889-674B-B66C-AAFD23D6DA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9425" y="1162664"/>
            <a:ext cx="1310660" cy="1408023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816B6637-1C53-4041-BE5C-EC862A61F0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54803" y="1197000"/>
            <a:ext cx="1378065" cy="1378065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2D08527D-1E0D-7547-801F-D2FE27FFB3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23044" y="3659111"/>
            <a:ext cx="1123422" cy="1363086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827EC0D-6EF5-6147-B38F-BD3A23771ED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95995" y="3696558"/>
            <a:ext cx="1295681" cy="1325639"/>
          </a:xfrm>
          <a:prstGeom prst="rect">
            <a:avLst/>
          </a:prstGeom>
        </p:spPr>
      </p:pic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FCA9ADB9-BA12-E748-8607-872D95CAEA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200" y="2222288"/>
            <a:ext cx="4087812" cy="34909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2E90148-FE7D-6D47-BC64-8D12CC4CB13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360000" y="5799600"/>
            <a:ext cx="527306" cy="6983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6214A3-1457-AA49-A0EB-FBA88FCDD7A8}"/>
              </a:ext>
            </a:extLst>
          </p:cNvPr>
          <p:cNvSpPr txBox="1"/>
          <p:nvPr userDrawn="1"/>
        </p:nvSpPr>
        <p:spPr>
          <a:xfrm>
            <a:off x="6884894" y="2758237"/>
            <a:ext cx="21646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500" b="1" noProof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Meddwl yn Feirniadol a Datrys Problemau</a:t>
            </a:r>
            <a:endParaRPr lang="cy-GB" sz="1500" noProof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281C71-B8D3-264E-AC17-8841C3692FF3}"/>
              </a:ext>
            </a:extLst>
          </p:cNvPr>
          <p:cNvSpPr txBox="1"/>
          <p:nvPr userDrawn="1"/>
        </p:nvSpPr>
        <p:spPr>
          <a:xfrm>
            <a:off x="9302446" y="2758237"/>
            <a:ext cx="21646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500" b="1" noProof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Creadigedd ac Arloesi</a:t>
            </a:r>
            <a:endParaRPr lang="cy-GB" sz="1500" noProof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92FF11-3E14-7E4B-924D-04DEA1C2AC33}"/>
              </a:ext>
            </a:extLst>
          </p:cNvPr>
          <p:cNvSpPr txBox="1"/>
          <p:nvPr userDrawn="1"/>
        </p:nvSpPr>
        <p:spPr>
          <a:xfrm>
            <a:off x="6884894" y="5232496"/>
            <a:ext cx="21646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500" b="1" noProof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Cynllunio a Threfnu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6F9E3E-7393-7E48-883F-B8D7CA2F5E4E}"/>
              </a:ext>
            </a:extLst>
          </p:cNvPr>
          <p:cNvSpPr txBox="1"/>
          <p:nvPr userDrawn="1"/>
        </p:nvSpPr>
        <p:spPr>
          <a:xfrm>
            <a:off x="9314803" y="5232496"/>
            <a:ext cx="21646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5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Effeithlonrwydd Personol</a:t>
            </a:r>
          </a:p>
        </p:txBody>
      </p:sp>
    </p:spTree>
    <p:extLst>
      <p:ext uri="{BB962C8B-B14F-4D97-AF65-F5344CB8AC3E}">
        <p14:creationId xmlns:p14="http://schemas.microsoft.com/office/powerpoint/2010/main" val="70274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F1E67E5-FA66-2D43-A942-247061472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4AA544-B1FB-954E-9586-4E58363991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000" y="5799600"/>
            <a:ext cx="527306" cy="698399"/>
          </a:xfrm>
          <a:prstGeom prst="rect">
            <a:avLst/>
          </a:prstGeom>
        </p:spPr>
      </p:pic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746C40D-0FC5-7141-AD69-F854D2EE4C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200" y="1683544"/>
            <a:ext cx="4087812" cy="3490912"/>
          </a:xfrm>
        </p:spPr>
        <p:txBody>
          <a:bodyPr anchor="ctr" anchorCtr="0">
            <a:normAutofit/>
          </a:bodyPr>
          <a:lstStyle>
            <a:lvl1pPr marL="228600" indent="-228600">
              <a:buFontTx/>
              <a:buBlip>
                <a:blip r:embed="rId4"/>
              </a:buBlip>
              <a:defRPr sz="1600">
                <a:solidFill>
                  <a:schemeClr val="bg1"/>
                </a:solidFill>
              </a:defRPr>
            </a:lvl1pPr>
            <a:lvl2pPr marL="685800" indent="-228600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 marL="1143000" indent="-228600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3pPr>
            <a:lvl4pPr marL="1600200" indent="-228600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4pPr>
            <a:lvl5pPr marL="2057400" indent="-228600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4D8C253-4CB6-9D42-984B-DA40D82A93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56379" y="670367"/>
            <a:ext cx="3873601" cy="2602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rgbClr val="FFC800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FB6B4032-D649-5547-B785-B2022C3FF8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74649" y="3563470"/>
            <a:ext cx="3873601" cy="2602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rgbClr val="FFC8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59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s">
    <p:bg>
      <p:bgPr>
        <a:solidFill>
          <a:srgbClr val="FFC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2">
            <a:extLst>
              <a:ext uri="{FF2B5EF4-FFF2-40B4-BE49-F238E27FC236}">
                <a16:creationId xmlns:a16="http://schemas.microsoft.com/office/drawing/2014/main" id="{17F66785-80E3-DB4B-9E9C-EE6FA40F7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9200" y="1144800"/>
            <a:ext cx="5639379" cy="692497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US"/>
              <a:t>Units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441B46-3B03-654D-899D-C236B0112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0000" y="5799600"/>
            <a:ext cx="527306" cy="698400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AA0E8EE-993B-AC43-9115-21B7028500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200" y="2222288"/>
            <a:ext cx="4087812" cy="34909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 algn="l">
              <a:buFontTx/>
              <a:buNone/>
              <a:defRPr sz="1400"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/>
          </a:p>
        </p:txBody>
      </p:sp>
      <p:pic>
        <p:nvPicPr>
          <p:cNvPr id="17" name="Picture 16" descr="Icon&#10;&#10;Description automatically generated with low confidence">
            <a:extLst>
              <a:ext uri="{FF2B5EF4-FFF2-40B4-BE49-F238E27FC236}">
                <a16:creationId xmlns:a16="http://schemas.microsoft.com/office/drawing/2014/main" id="{00B0934A-13F4-0E41-8B6C-E1FCDB9AA6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2215" y="2628899"/>
            <a:ext cx="1225550" cy="16002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BA81C80A-C032-CD4A-8FB8-E295EEF688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18065" y="636807"/>
            <a:ext cx="1593850" cy="160020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04BCFC28-26CE-7948-AAE5-5851D38BC2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28579" y="4620993"/>
            <a:ext cx="1384300" cy="1600200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608F6DB-2C23-AA46-A91D-44DA73A7E7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40575" y="1237389"/>
            <a:ext cx="3252788" cy="507318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500"/>
              </a:spcBef>
              <a:buFontTx/>
              <a:buNone/>
              <a:defRPr sz="1600"/>
            </a:lvl1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F6212A00-3B3F-A145-9B1E-0CB3C3F080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40575" y="3175340"/>
            <a:ext cx="3252788" cy="507318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500"/>
              </a:spcBef>
              <a:buFontTx/>
              <a:buNone/>
              <a:defRPr sz="1600"/>
            </a:lvl1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3C8441D-EC1A-994C-BC03-0169289CF4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40575" y="5167434"/>
            <a:ext cx="3252788" cy="507318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500"/>
              </a:spcBef>
              <a:buFontTx/>
              <a:buNone/>
              <a:defRPr sz="1600"/>
            </a:lvl1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514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7C3665-912B-AF4E-9144-C5F91142CF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35" t="5420" r="5138" b="5420"/>
          <a:stretch/>
        </p:blipFill>
        <p:spPr>
          <a:xfrm>
            <a:off x="1081806" y="0"/>
            <a:ext cx="1111019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1DCCAA-A571-294D-964C-D1D6D67D2D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0993"/>
          <a:stretch/>
        </p:blipFill>
        <p:spPr>
          <a:xfrm>
            <a:off x="0" y="0"/>
            <a:ext cx="719417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DE3324-6E4C-CC4A-A39E-5142F9ED6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60000" y="5799600"/>
            <a:ext cx="527306" cy="698399"/>
          </a:xfrm>
          <a:prstGeom prst="rect">
            <a:avLst/>
          </a:prstGeom>
        </p:spPr>
      </p:pic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4BDE725-3346-9A48-B6B0-433662DAA3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7306" y="1683544"/>
            <a:ext cx="4087812" cy="3490912"/>
          </a:xfrm>
        </p:spPr>
        <p:txBody>
          <a:bodyPr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42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ultipl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F7295F-C143-FC47-81D3-F2A6A98F0B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08" r="18516"/>
          <a:stretch/>
        </p:blipFill>
        <p:spPr>
          <a:xfrm>
            <a:off x="5257990" y="0"/>
            <a:ext cx="4087812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DFABFA-15F3-7144-80DA-AEDBA7E308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332" r="22332"/>
          <a:stretch/>
        </p:blipFill>
        <p:spPr>
          <a:xfrm>
            <a:off x="9345802" y="0"/>
            <a:ext cx="2846198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3394B2-11F0-C543-A192-4A907626B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511" r="9388"/>
          <a:stretch/>
        </p:blipFill>
        <p:spPr>
          <a:xfrm>
            <a:off x="5257991" y="3429000"/>
            <a:ext cx="4531466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52BEBC-AF69-3C40-BAB2-6209F4DA1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270" r="18020"/>
          <a:stretch/>
        </p:blipFill>
        <p:spPr>
          <a:xfrm>
            <a:off x="9789458" y="3429000"/>
            <a:ext cx="2402541" cy="3429000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4E77FC9A-633D-764C-AAC4-1C4AA838E65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3447" y="0"/>
            <a:ext cx="7340600" cy="6870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98F7FC-8A2D-4F4C-AEE2-1F191EF234B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360000" y="5799600"/>
            <a:ext cx="527306" cy="698400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864ECA20-D9D9-5649-B751-9AF3D450C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00" y="1144800"/>
            <a:ext cx="5639379" cy="692497"/>
          </a:xfrm>
        </p:spPr>
        <p:txBody>
          <a:bodyPr wrap="square" lIns="0" tIns="0" rIns="0" bIns="0" anchor="t" anchorCtr="0">
            <a:spAutoFit/>
          </a:bodyPr>
          <a:lstStyle/>
          <a:p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2F7921E-8457-5C42-BE1F-609494EB4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200" y="2222288"/>
            <a:ext cx="4087812" cy="34909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 algn="l">
              <a:buFontTx/>
              <a:buNone/>
              <a:defRPr sz="1400"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230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2BE3BB-8E8B-3949-9548-4ED6B6C90F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70327A-FD24-F444-B260-0973D7016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000" y="5935524"/>
            <a:ext cx="527306" cy="698399"/>
          </a:xfrm>
          <a:prstGeom prst="rect">
            <a:avLst/>
          </a:prstGeom>
        </p:spPr>
      </p:pic>
      <p:sp>
        <p:nvSpPr>
          <p:cNvPr id="10" name="Title 12">
            <a:extLst>
              <a:ext uri="{FF2B5EF4-FFF2-40B4-BE49-F238E27FC236}">
                <a16:creationId xmlns:a16="http://schemas.microsoft.com/office/drawing/2014/main" id="{7F46407D-7875-F14F-BB52-89C7E9C28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291" y="3082751"/>
            <a:ext cx="5639379" cy="692497"/>
          </a:xfrm>
        </p:spPr>
        <p:txBody>
          <a:bodyPr wrap="square" lIns="0" tIns="0" rIns="0" bIns="0" anchor="ctr" anchorCtr="0">
            <a:spAutoFit/>
          </a:bodyPr>
          <a:lstStyle/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8234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2BE3BB-8E8B-3949-9548-4ED6B6C90F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2">
            <a:extLst>
              <a:ext uri="{FF2B5EF4-FFF2-40B4-BE49-F238E27FC236}">
                <a16:creationId xmlns:a16="http://schemas.microsoft.com/office/drawing/2014/main" id="{7F46407D-7875-F14F-BB52-89C7E9C28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291" y="3082751"/>
            <a:ext cx="5639379" cy="692497"/>
          </a:xfrm>
        </p:spPr>
        <p:txBody>
          <a:bodyPr wrap="square" lIns="0" tIns="0" rIns="0" bIns="0" anchor="ctr" anchorCtr="0">
            <a:spAutoFit/>
          </a:bodyPr>
          <a:lstStyle/>
          <a:p>
            <a:r>
              <a:rPr lang="en-US"/>
              <a:t>Section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FC27DA-3272-624C-BD33-5643E4822B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000" y="5799600"/>
            <a:ext cx="527306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14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7A1233-7481-FB45-A267-35590FAF8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7A690-FB5C-E74B-AEB8-67CE3C5EB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2E09D-9166-1649-B44D-557E228B6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691555-19A3-6740-814A-06D9A4098469}" type="datetimeFigureOut">
              <a:rPr lang="en-US"/>
              <a:pPr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4B6B8-DE0A-CD44-A480-44D4F75E7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B6E97-7F6A-7F4A-8B60-04550DCF8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060E41-B521-9944-9FF9-11959AFD2F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3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3"/>
        </a:buBlip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1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1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www.surveymonkey.co.uk/r/AdvSBW" TargetMode="External"/><Relationship Id="rId5" Type="http://schemas.openxmlformats.org/officeDocument/2006/relationships/hyperlink" Target="https://www.surveymonkey.co.uk/r/AdvSBW?lang=cy" TargetMode="External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1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25A7-3DD5-0D45-8AAE-C256E717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88" y="1858316"/>
            <a:ext cx="6268634" cy="3877985"/>
          </a:xfrm>
        </p:spPr>
        <p:txBody>
          <a:bodyPr/>
          <a:lstStyle/>
          <a:p>
            <a:r>
              <a:rPr lang="cy-GB" sz="4000" dirty="0">
                <a:latin typeface="ArponaSans Light" panose="020C0403040504050203" pitchFamily="34" charset="0"/>
              </a:rPr>
              <a:t>BSC Uwch – Briffio</a:t>
            </a:r>
            <a:br>
              <a:rPr lang="cy-GB" sz="4000" dirty="0">
                <a:latin typeface="ArponaSans Light" panose="020C0403040504050203" pitchFamily="34" charset="0"/>
              </a:rPr>
            </a:br>
            <a:r>
              <a:rPr lang="en-US" sz="4000" i="1" dirty="0" err="1">
                <a:latin typeface="ArponaSans Light" panose="020C0403040504050203" pitchFamily="34" charset="0"/>
              </a:rPr>
              <a:t>AdvSBW</a:t>
            </a:r>
            <a:r>
              <a:rPr lang="en-US" sz="4000" i="1" dirty="0">
                <a:latin typeface="ArponaSans Light" panose="020C0403040504050203" pitchFamily="34" charset="0"/>
              </a:rPr>
              <a:t> - Briefing </a:t>
            </a:r>
            <a:br>
              <a:rPr lang="en-US" dirty="0"/>
            </a:br>
            <a:br>
              <a:rPr lang="en-GB" dirty="0"/>
            </a:br>
            <a:br>
              <a:rPr lang="en-GB" b="0" dirty="0">
                <a:solidFill>
                  <a:srgbClr val="FFFFFF"/>
                </a:solidFill>
                <a:latin typeface="-apple-system"/>
              </a:rPr>
            </a:br>
            <a:br>
              <a:rPr lang="en-GB" b="0" dirty="0">
                <a:solidFill>
                  <a:srgbClr val="FFFFFF"/>
                </a:solidFill>
                <a:latin typeface="-apple-system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BFF36-66A0-C84E-95D1-53B1BE0733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502" y="3432784"/>
            <a:ext cx="2363898" cy="729048"/>
          </a:xfrm>
        </p:spPr>
        <p:txBody>
          <a:bodyPr>
            <a:normAutofit/>
          </a:bodyPr>
          <a:lstStyle/>
          <a:p>
            <a:r>
              <a:rPr lang="en-US" sz="1800" dirty="0" err="1">
                <a:latin typeface="ArponaSans Light" panose="020C0403040504050203" pitchFamily="34" charset="0"/>
              </a:rPr>
              <a:t>Mehefin</a:t>
            </a:r>
            <a:r>
              <a:rPr lang="en-US" sz="1800" dirty="0">
                <a:latin typeface="ArponaSans Light" panose="020C0403040504050203" pitchFamily="34" charset="0"/>
              </a:rPr>
              <a:t> 2022</a:t>
            </a:r>
          </a:p>
          <a:p>
            <a:r>
              <a:rPr lang="en-US" sz="1800" i="1" dirty="0">
                <a:latin typeface="ArponaSans Light" panose="020C0403040504050203" pitchFamily="34" charset="0"/>
              </a:rPr>
              <a:t>June </a:t>
            </a:r>
            <a:r>
              <a:rPr lang="en-US" sz="1800" dirty="0">
                <a:latin typeface="ArponaSans Light" panose="020C0403040504050203" pitchFamily="34" charset="0"/>
              </a:rPr>
              <a:t>2022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FCEABC7-7F5C-4440-8A5C-BBE2EE78E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5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89"/>
    </mc:Choice>
    <mc:Fallback xmlns="">
      <p:transition spd="slow" advTm="49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81" y="189796"/>
            <a:ext cx="10442038" cy="3296287"/>
          </a:xfrm>
        </p:spPr>
        <p:txBody>
          <a:bodyPr/>
          <a:lstStyle/>
          <a:p>
            <a:r>
              <a:rPr lang="cy-GB" sz="3600" dirty="0">
                <a:latin typeface="ArponaSans Light" panose="020C0403040504050203" pitchFamily="34" charset="0"/>
              </a:rPr>
              <a:t>Sgiliau Penodol Effeithiolrwydd Personol</a:t>
            </a:r>
            <a:br>
              <a:rPr lang="cy-GB" sz="4400" i="1" dirty="0"/>
            </a:br>
            <a:br>
              <a:rPr lang="cy-GB" sz="4400" i="1" dirty="0"/>
            </a:br>
            <a:br>
              <a:rPr lang="cy-GB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cy-GB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cy-GB" sz="4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cy-GB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A429-2931-4EA6-8140-E59D393203A6}"/>
              </a:ext>
            </a:extLst>
          </p:cNvPr>
          <p:cNvSpPr txBox="1"/>
          <p:nvPr/>
        </p:nvSpPr>
        <p:spPr>
          <a:xfrm>
            <a:off x="197707" y="1837940"/>
            <a:ext cx="96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2656A7-D241-4AAB-8FAD-B6603EEFA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004414"/>
              </p:ext>
            </p:extLst>
          </p:nvPr>
        </p:nvGraphicFramePr>
        <p:xfrm>
          <a:off x="197707" y="839633"/>
          <a:ext cx="7525265" cy="4650846"/>
        </p:xfrm>
        <a:graphic>
          <a:graphicData uri="http://schemas.openxmlformats.org/drawingml/2006/table">
            <a:tbl>
              <a:tblPr/>
              <a:tblGrid>
                <a:gridCol w="636009">
                  <a:extLst>
                    <a:ext uri="{9D8B030D-6E8A-4147-A177-3AD203B41FA5}">
                      <a16:colId xmlns:a16="http://schemas.microsoft.com/office/drawing/2014/main" val="2283034109"/>
                    </a:ext>
                  </a:extLst>
                </a:gridCol>
                <a:gridCol w="6889256">
                  <a:extLst>
                    <a:ext uri="{9D8B030D-6E8A-4147-A177-3AD203B41FA5}">
                      <a16:colId xmlns:a16="http://schemas.microsoft.com/office/drawing/2014/main" val="3173903548"/>
                    </a:ext>
                  </a:extLst>
                </a:gridCol>
              </a:tblGrid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ponaSans Light" panose="020C0403040504050203" pitchFamily="34" charset="0"/>
                        </a:rPr>
                        <a:t>4.1 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Dadansoddi sut y gellir cymhwyso a/neu ddatblygu eich sgiliau eich hun i fod yn bersonol effeithiol.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94336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ponaSans Light" panose="020C0403040504050203" pitchFamily="34" charset="0"/>
                        </a:rPr>
                        <a:t>4.2 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Rheoli a/neu addasu eich ymddygiad a'ch perfformiad eich hun.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387848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ponaSans Light" panose="020C0403040504050203" pitchFamily="34" charset="0"/>
                        </a:rPr>
                        <a:t>4.3 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Dangos perfformiad wrth gwblhau tasgau/gweithgareddau wrth weithio'n annibynnol.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79589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ponaSans Light" panose="020C0403040504050203" pitchFamily="34" charset="0"/>
                        </a:rPr>
                        <a:t>4.4 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Dangos cyfraniad wrth gydweithio.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77195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ponaSans Light" panose="020C0403040504050203" pitchFamily="34" charset="0"/>
                        </a:rPr>
                        <a:t>4 .5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Ymateb i adborth a, phan fo'n briodol, rhoi adborth i eraill.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40585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ponaSans Light" panose="020C0403040504050203" pitchFamily="34" charset="0"/>
                        </a:rPr>
                        <a:t>4.6 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>
                          <a:effectLst/>
                          <a:latin typeface="ArponaSans Light" panose="020C0403040504050203" pitchFamily="34" charset="0"/>
                        </a:rPr>
                        <a:t>Adlewyrchu a gwerthuso eich ymddygiadau, eich perfformiad a'ch canlyniadau eich hun wrth weithio'n annibynnol a/neu ar y cyd.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499219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ponaSans Light" panose="020C0403040504050203" pitchFamily="34" charset="0"/>
                        </a:rPr>
                        <a:t>4.7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Cydnabod meysydd i'w gwella wrth weithio'n annibynnol a/neu ar y cyd.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75447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u="none" noProof="0">
                          <a:solidFill>
                            <a:schemeClr val="tx1"/>
                          </a:solidFill>
                          <a:effectLst/>
                          <a:latin typeface="ArponaSans Light" panose="020C0403040504050203" pitchFamily="34" charset="0"/>
                        </a:rPr>
                        <a:t>4.8</a:t>
                      </a:r>
                      <a:r>
                        <a:rPr lang="cy-GB" sz="1800" b="0" i="0" noProof="0">
                          <a:solidFill>
                            <a:srgbClr val="881798"/>
                          </a:solidFill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cy-GB" sz="18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u="none" noProof="0" dirty="0">
                          <a:solidFill>
                            <a:schemeClr val="tx1"/>
                          </a:solidFill>
                          <a:effectLst/>
                          <a:latin typeface="ArponaSans Light" panose="020C0403040504050203" pitchFamily="34" charset="0"/>
                        </a:rPr>
                        <a:t>Gwerthuso'r canlyniadau a gyflawnwyd mewn perthynas â nodau, amcanion a meini prawf llwyddiant.   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3418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E0A6577-FC00-4FAC-83A8-6B13D4147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871" y="2124576"/>
            <a:ext cx="1302791" cy="157074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260F504-63BF-4166-A2B0-DE2CCC785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9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32"/>
    </mc:Choice>
    <mc:Fallback xmlns="">
      <p:transition spd="slow" advTm="48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81" y="1014738"/>
            <a:ext cx="7346095" cy="3296287"/>
          </a:xfrm>
        </p:spPr>
        <p:txBody>
          <a:bodyPr/>
          <a:lstStyle/>
          <a:p>
            <a:r>
              <a:rPr lang="cy-GB" sz="4400" dirty="0">
                <a:latin typeface="ArponaSans Light" panose="020C0403040504050203" pitchFamily="34" charset="0"/>
              </a:rPr>
              <a:t>Sgiliau </a:t>
            </a:r>
            <a:r>
              <a:rPr lang="cy-GB" sz="4400" dirty="0" err="1">
                <a:latin typeface="ArponaSans Light" panose="020C0403040504050203" pitchFamily="34" charset="0"/>
              </a:rPr>
              <a:t>Mewnblanedig</a:t>
            </a:r>
            <a:br>
              <a:rPr lang="cy-GB" sz="4400" i="1" dirty="0"/>
            </a:br>
            <a:br>
              <a:rPr lang="cy-GB" sz="4400" i="1" dirty="0"/>
            </a:br>
            <a:br>
              <a:rPr lang="cy-GB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cy-GB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cy-GB" sz="4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cy-GB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A429-2931-4EA6-8140-E59D393203A6}"/>
              </a:ext>
            </a:extLst>
          </p:cNvPr>
          <p:cNvSpPr txBox="1"/>
          <p:nvPr/>
        </p:nvSpPr>
        <p:spPr>
          <a:xfrm>
            <a:off x="210052" y="1282909"/>
            <a:ext cx="96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3672E-D256-4153-914F-EED9C285C6C3}"/>
              </a:ext>
            </a:extLst>
          </p:cNvPr>
          <p:cNvSpPr txBox="1"/>
          <p:nvPr/>
        </p:nvSpPr>
        <p:spPr>
          <a:xfrm>
            <a:off x="197707" y="3005630"/>
            <a:ext cx="70186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200" dirty="0">
                <a:latin typeface="ArponaSans Light" panose="020C0403040504050203" pitchFamily="34" charset="0"/>
              </a:rPr>
              <a:t>Dylid datblygu’r Sgiliau </a:t>
            </a:r>
            <a:r>
              <a:rPr lang="cy-GB" sz="2200" dirty="0" err="1">
                <a:latin typeface="ArponaSans Light" panose="020C0403040504050203" pitchFamily="34" charset="0"/>
              </a:rPr>
              <a:t>Mewnblanedig</a:t>
            </a:r>
            <a:r>
              <a:rPr lang="cy-GB" sz="2200" dirty="0">
                <a:latin typeface="ArponaSans Light" panose="020C0403040504050203" pitchFamily="34" charset="0"/>
              </a:rPr>
              <a:t>; </a:t>
            </a:r>
            <a:r>
              <a:rPr lang="cy-GB" sz="2200" b="1" dirty="0">
                <a:latin typeface="ArponaSans Light" panose="020C0403040504050203" pitchFamily="34" charset="0"/>
              </a:rPr>
              <a:t>Llythrennedd</a:t>
            </a:r>
            <a:r>
              <a:rPr lang="cy-GB" sz="2200" dirty="0">
                <a:latin typeface="ArponaSans Light" panose="020C0403040504050203" pitchFamily="34" charset="0"/>
              </a:rPr>
              <a:t>, </a:t>
            </a:r>
            <a:r>
              <a:rPr lang="cy-GB" sz="2200" b="1" dirty="0">
                <a:latin typeface="ArponaSans Light" panose="020C0403040504050203" pitchFamily="34" charset="0"/>
              </a:rPr>
              <a:t>Rhifedd </a:t>
            </a:r>
            <a:r>
              <a:rPr lang="cy-GB" sz="2200" dirty="0">
                <a:latin typeface="ArponaSans Light" panose="020C0403040504050203" pitchFamily="34" charset="0"/>
              </a:rPr>
              <a:t>a</a:t>
            </a:r>
            <a:r>
              <a:rPr lang="cy-GB" sz="2200" b="1" dirty="0">
                <a:latin typeface="ArponaSans Light" panose="020C0403040504050203" pitchFamily="34" charset="0"/>
              </a:rPr>
              <a:t> Chymhwysedd Digidol </a:t>
            </a:r>
            <a:r>
              <a:rPr lang="cy-GB" sz="2200" dirty="0">
                <a:latin typeface="ArponaSans Light" panose="020C0403040504050203" pitchFamily="34" charset="0"/>
              </a:rPr>
              <a:t>drwy'r cwrs i alluogi dysgwyr i gael y cyfle i'w cymhwyso. Mae arddangos y sgiliau hyn yn gallu cynnig cyfleoedd i gyfoethogi’r broses o asesu'r Projectau. 
</a:t>
            </a:r>
          </a:p>
          <a:p>
            <a:r>
              <a:rPr lang="cy-GB" sz="2200" dirty="0">
                <a:latin typeface="ArponaSans Light" panose="020C0403040504050203" pitchFamily="34" charset="0"/>
              </a:rPr>
              <a:t>Fodd bynnag, </a:t>
            </a:r>
            <a:r>
              <a:rPr lang="cy-GB" sz="2200" b="1" u="sng" dirty="0">
                <a:latin typeface="ArponaSans Light" panose="020C0403040504050203" pitchFamily="34" charset="0"/>
              </a:rPr>
              <a:t>ni fydd </a:t>
            </a:r>
            <a:r>
              <a:rPr lang="cy-GB" sz="2200" dirty="0">
                <a:latin typeface="ArponaSans Light" panose="020C0403040504050203" pitchFamily="34" charset="0"/>
              </a:rPr>
              <a:t>y Sgiliau </a:t>
            </a:r>
            <a:r>
              <a:rPr lang="cy-GB" sz="2200" dirty="0" err="1">
                <a:latin typeface="ArponaSans Light" panose="020C0403040504050203" pitchFamily="34" charset="0"/>
              </a:rPr>
              <a:t>Mewnblanedig</a:t>
            </a:r>
            <a:r>
              <a:rPr lang="cy-GB" sz="2200" dirty="0">
                <a:latin typeface="ArponaSans Light" panose="020C0403040504050203" pitchFamily="34" charset="0"/>
              </a:rPr>
              <a:t> yn cael eu hasesu'n benodol.
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01189ED-C85B-4FFB-B7AC-D7D7BDE2F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8734" y="1885938"/>
            <a:ext cx="1660635" cy="1075741"/>
          </a:xfrm>
          <a:prstGeom prst="rect">
            <a:avLst/>
          </a:prstGeom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21C889A4-C157-4893-906D-D24E64C81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8136" y="1951215"/>
            <a:ext cx="1505831" cy="990442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4EEE9CB-0626-49D5-95C8-873733C5F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051" y="1907264"/>
            <a:ext cx="1028415" cy="103309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33C26C-4504-413B-9027-F016E725F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9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49"/>
    </mc:Choice>
    <mc:Fallback xmlns="">
      <p:transition spd="slow" advTm="107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81" y="458683"/>
            <a:ext cx="10442038" cy="3296287"/>
          </a:xfrm>
        </p:spPr>
        <p:txBody>
          <a:bodyPr/>
          <a:lstStyle/>
          <a:p>
            <a:br>
              <a:rPr lang="en-US" sz="4400" i="1" dirty="0"/>
            </a:br>
            <a:br>
              <a:rPr lang="en-US" sz="4400" i="1" dirty="0"/>
            </a:br>
            <a:b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4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A429-2931-4EA6-8140-E59D393203A6}"/>
              </a:ext>
            </a:extLst>
          </p:cNvPr>
          <p:cNvSpPr txBox="1"/>
          <p:nvPr/>
        </p:nvSpPr>
        <p:spPr>
          <a:xfrm>
            <a:off x="197707" y="1837940"/>
            <a:ext cx="96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5DCB8-0DC1-44E3-9582-6AC5AE217493}"/>
              </a:ext>
            </a:extLst>
          </p:cNvPr>
          <p:cNvSpPr txBox="1"/>
          <p:nvPr/>
        </p:nvSpPr>
        <p:spPr>
          <a:xfrm>
            <a:off x="197707" y="308087"/>
            <a:ext cx="62957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4400" b="1" dirty="0">
                <a:latin typeface="ArponaSans Light" panose="020C0403040504050203" pitchFamily="34" charset="0"/>
              </a:rPr>
              <a:t>Cyd-destun Dysgu ac Addysgu</a:t>
            </a:r>
            <a:r>
              <a:rPr lang="cy-GB" sz="3200" b="1" dirty="0">
                <a:latin typeface="ArponaSans Light" panose="020C0403040504050203" pitchFamily="34" charset="0"/>
              </a:rPr>
              <a:t>
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272A1-73F5-4D3F-B63C-0EAE6148BEAE}"/>
              </a:ext>
            </a:extLst>
          </p:cNvPr>
          <p:cNvSpPr txBox="1"/>
          <p:nvPr/>
        </p:nvSpPr>
        <p:spPr>
          <a:xfrm>
            <a:off x="290381" y="1837940"/>
            <a:ext cx="77538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200" dirty="0">
                <a:solidFill>
                  <a:srgbClr val="000000"/>
                </a:solidFill>
                <a:latin typeface="ArponaSans Light" panose="020C0403040504050203" pitchFamily="34" charset="0"/>
              </a:rPr>
              <a:t>Bydd dysgwyr yn cael cyfleoedd i ddatblygu a chymhwyso eu sgiliau mewn cyd-destunau perthnasol a chyfredol.</a:t>
            </a:r>
          </a:p>
          <a:p>
            <a:r>
              <a:rPr lang="cy-GB" sz="2200" dirty="0">
                <a:solidFill>
                  <a:srgbClr val="000000"/>
                </a:solidFill>
                <a:latin typeface="ArponaSans Light" panose="020C0403040504050203" pitchFamily="34" charset="0"/>
              </a:rPr>
              <a:t>
Mae agenda datblygu cynaliadwy'r Cenhedloedd Unedig a Nodau Llesiant Cymru [Deddf Llesiant Cenedlaethau'r Dyfodol (Cymru)], yn darparu fframwaith i ddysgwyr archwilio materion cymhleth. </a:t>
            </a:r>
          </a:p>
          <a:p>
            <a:r>
              <a:rPr lang="cy-GB" sz="2200" dirty="0">
                <a:solidFill>
                  <a:srgbClr val="000000"/>
                </a:solidFill>
                <a:latin typeface="ArponaSans Light" panose="020C0403040504050203" pitchFamily="34" charset="0"/>
              </a:rPr>
              <a:t>
Bydd dysgwyr yn cael eu hannog i fanteisio ar eu diddordebau, eu profiadau a'u diwylliannau amrywiol, ac i arfer dewis personol yn eu dysgu. 
</a:t>
            </a:r>
            <a:endParaRPr lang="cy-GB" sz="2200" dirty="0">
              <a:latin typeface="ArponaSans Light" panose="020C0403040504050203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50FA670-5425-40FB-909C-BF1D4DB62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5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19"/>
    </mc:Choice>
    <mc:Fallback xmlns="">
      <p:transition spd="slow" advTm="31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988" y="1127958"/>
            <a:ext cx="2691012" cy="350984"/>
          </a:xfrm>
        </p:spPr>
        <p:txBody>
          <a:bodyPr/>
          <a:lstStyle/>
          <a:p>
            <a:br>
              <a:rPr lang="en-US" sz="4400" i="1" dirty="0"/>
            </a:br>
            <a:br>
              <a:rPr lang="en-US" sz="4400" i="1" dirty="0"/>
            </a:br>
            <a:b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4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A429-2931-4EA6-8140-E59D393203A6}"/>
              </a:ext>
            </a:extLst>
          </p:cNvPr>
          <p:cNvSpPr txBox="1"/>
          <p:nvPr/>
        </p:nvSpPr>
        <p:spPr>
          <a:xfrm>
            <a:off x="197707" y="1837940"/>
            <a:ext cx="96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5DCB8-0DC1-44E3-9582-6AC5AE217493}"/>
              </a:ext>
            </a:extLst>
          </p:cNvPr>
          <p:cNvSpPr txBox="1"/>
          <p:nvPr/>
        </p:nvSpPr>
        <p:spPr>
          <a:xfrm>
            <a:off x="257103" y="370073"/>
            <a:ext cx="629577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4400" b="1" dirty="0">
                <a:latin typeface="ArponaSans Light" panose="020C0403040504050203" pitchFamily="34" charset="0"/>
              </a:rPr>
              <a:t>Asesu'r Projectau
</a:t>
            </a:r>
          </a:p>
        </p:txBody>
      </p:sp>
      <p:pic>
        <p:nvPicPr>
          <p:cNvPr id="1026" name="Picture 2" descr="Icon&#10;&#10;Description automatically generated">
            <a:extLst>
              <a:ext uri="{FF2B5EF4-FFF2-40B4-BE49-F238E27FC236}">
                <a16:creationId xmlns:a16="http://schemas.microsoft.com/office/drawing/2014/main" id="{F2F2BA1B-4F3C-429E-B73C-FE6307C75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408" y="370073"/>
            <a:ext cx="1323074" cy="132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con&#10;&#10;Description automatically generated">
            <a:extLst>
              <a:ext uri="{FF2B5EF4-FFF2-40B4-BE49-F238E27FC236}">
                <a16:creationId xmlns:a16="http://schemas.microsoft.com/office/drawing/2014/main" id="{CEBAC820-881D-498B-B423-E8D0D3B4D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457" y="2052145"/>
            <a:ext cx="1323074" cy="172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E019941-EC39-48A1-998A-0EF94C6BB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678" y="4363955"/>
            <a:ext cx="1323074" cy="152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0FD8FF-477E-4C6F-8207-9EC0B44D274E}"/>
              </a:ext>
            </a:extLst>
          </p:cNvPr>
          <p:cNvSpPr txBox="1"/>
          <p:nvPr/>
        </p:nvSpPr>
        <p:spPr>
          <a:xfrm>
            <a:off x="553453" y="1397675"/>
            <a:ext cx="52337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000" dirty="0">
                <a:latin typeface="ArponaSans Light" panose="020C0403040504050203" pitchFamily="34" charset="0"/>
              </a:rPr>
              <a:t>Bydd asesiad pob Project yn cynnwys nifer o dasgau sydd wedi'u cydgysylltu.</a:t>
            </a:r>
          </a:p>
          <a:p>
            <a:r>
              <a:rPr lang="cy-GB" sz="2000" dirty="0">
                <a:latin typeface="ArponaSans Light" panose="020C0403040504050203" pitchFamily="34" charset="0"/>
              </a:rPr>
              <a:t>
Bydd pob tasg yn nodi'n glir pa sgiliau penodol sy'n cael eu hasesu. Bydd pob un o'r sgiliau hyn yn </a:t>
            </a:r>
            <a:r>
              <a:rPr lang="cy-GB" sz="2000">
                <a:latin typeface="ArponaSans Light" panose="020C0403040504050203" pitchFamily="34" charset="0"/>
              </a:rPr>
              <a:t>derbyn</a:t>
            </a:r>
            <a:r>
              <a:rPr lang="cy-GB" sz="2000" dirty="0">
                <a:latin typeface="ArponaSans Light" panose="020C0403040504050203" pitchFamily="34" charset="0"/>
              </a:rPr>
              <a:t> </a:t>
            </a:r>
            <a:r>
              <a:rPr lang="cy-GB" sz="2000">
                <a:latin typeface="ArponaSans Light" panose="020C0403040504050203" pitchFamily="34" charset="0"/>
              </a:rPr>
              <a:t>marciau penodol</a:t>
            </a:r>
            <a:r>
              <a:rPr lang="cy-GB" sz="2000" dirty="0">
                <a:latin typeface="ArponaSans Light" panose="020C0403040504050203" pitchFamily="34" charset="0"/>
              </a:rPr>
              <a:t>. </a:t>
            </a:r>
          </a:p>
          <a:p>
            <a:r>
              <a:rPr lang="cy-GB" sz="2000" dirty="0">
                <a:latin typeface="ArponaSans Light" panose="020C0403040504050203" pitchFamily="34" charset="0"/>
              </a:rPr>
              <a:t>
Bydd y Project Cymuned Fyd-eang a Phroject Cyrchfannau'r Dyfodol yn cael eu marcio allan o 72. Bydd y Project Unigol yn cael ei farcio allan o 96.
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23CD371-C40A-4FBE-99A6-A3F1BF17D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7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16"/>
    </mc:Choice>
    <mc:Fallback xmlns="">
      <p:transition spd="slow" advTm="59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81" y="458683"/>
            <a:ext cx="10442038" cy="3296287"/>
          </a:xfrm>
        </p:spPr>
        <p:txBody>
          <a:bodyPr/>
          <a:lstStyle/>
          <a:p>
            <a:br>
              <a:rPr lang="en-US" sz="4400" i="1" dirty="0"/>
            </a:br>
            <a:br>
              <a:rPr lang="en-US" sz="4400" i="1" dirty="0"/>
            </a:br>
            <a:b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4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A429-2931-4EA6-8140-E59D393203A6}"/>
              </a:ext>
            </a:extLst>
          </p:cNvPr>
          <p:cNvSpPr txBox="1"/>
          <p:nvPr/>
        </p:nvSpPr>
        <p:spPr>
          <a:xfrm>
            <a:off x="197707" y="1837940"/>
            <a:ext cx="96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5DCB8-0DC1-44E3-9582-6AC5AE217493}"/>
              </a:ext>
            </a:extLst>
          </p:cNvPr>
          <p:cNvSpPr txBox="1"/>
          <p:nvPr/>
        </p:nvSpPr>
        <p:spPr>
          <a:xfrm>
            <a:off x="290380" y="268593"/>
            <a:ext cx="87208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4400" b="1" dirty="0">
                <a:latin typeface="ArponaSans Light" panose="020C0403040504050203" pitchFamily="34" charset="0"/>
              </a:rPr>
              <a:t>Asesiad Project Cymuned Fyd-eang
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272A1-73F5-4D3F-B63C-0EAE6148BEAE}"/>
              </a:ext>
            </a:extLst>
          </p:cNvPr>
          <p:cNvSpPr txBox="1"/>
          <p:nvPr/>
        </p:nvSpPr>
        <p:spPr>
          <a:xfrm>
            <a:off x="197705" y="1228397"/>
            <a:ext cx="83037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000" b="1" dirty="0">
                <a:latin typeface="ArponaSans Light" panose="020C0403040504050203" pitchFamily="34" charset="0"/>
              </a:rPr>
              <a:t>Tasg 1 - Dod yn ddinesydd byd-eang gwybodus </a:t>
            </a:r>
            <a:r>
              <a:rPr lang="cy-GB" sz="2000" dirty="0">
                <a:latin typeface="ArponaSans Light" panose="020C0403040504050203" pitchFamily="34" charset="0"/>
              </a:rPr>
              <a:t>
Datblygu dealltwriaeth ddyfnach o fater byd-eang a ddewiswyd.
Cynhyrchu Adolygiad Ymchwil o wybodaeth eilaidd a'i ddefnyddio i lywio cyflwyniad ar gyfer cynulleidfa. </a:t>
            </a:r>
          </a:p>
          <a:p>
            <a:r>
              <a:rPr lang="cy-GB" sz="2000" dirty="0">
                <a:latin typeface="ArponaSans Light" panose="020C0403040504050203" pitchFamily="34" charset="0"/>
              </a:rPr>
              <a:t>
</a:t>
            </a:r>
            <a:r>
              <a:rPr lang="cy-GB" sz="2000" b="1" dirty="0">
                <a:latin typeface="ArponaSans Light" panose="020C0403040504050203" pitchFamily="34" charset="0"/>
              </a:rPr>
              <a:t>Tasg 2 – Cynnig atebion i fater byd-eang mewn persbectif lleol </a:t>
            </a:r>
            <a:r>
              <a:rPr lang="cy-GB" sz="2000" dirty="0">
                <a:latin typeface="ArponaSans Light" panose="020C0403040504050203" pitchFamily="34" charset="0"/>
              </a:rPr>
              <a:t>
Archwilio sut mae'r mater byd-eang a ddewisir yn gysylltiedig â phroblem y mae angen mynd i'r afael â hi yng Nghymru neu ardal leol.</a:t>
            </a:r>
          </a:p>
          <a:p>
            <a:r>
              <a:rPr lang="cy-GB" sz="2000" dirty="0">
                <a:latin typeface="ArponaSans Light" panose="020C0403040504050203" pitchFamily="34" charset="0"/>
              </a:rPr>
              <a:t> 
</a:t>
            </a:r>
            <a:r>
              <a:rPr lang="cy-GB" sz="2000" b="1" dirty="0">
                <a:latin typeface="ArponaSans Light" panose="020C0403040504050203" pitchFamily="34" charset="0"/>
              </a:rPr>
              <a:t>Tasg 3 – Dod yn ddinesydd gweithgar </a:t>
            </a:r>
            <a:r>
              <a:rPr lang="cy-GB" sz="2000" dirty="0">
                <a:latin typeface="ArponaSans Light" panose="020C0403040504050203" pitchFamily="34" charset="0"/>
              </a:rPr>
              <a:t>
Cyfrannu at fynd i'r afael â'r mater byd-eang a ddewiswyd drwy gynllunio a gweithredu yn y gymuned am o leiaf 15 awr naill ai'n lleol, yn genedlaethol neu'n fyd-eang. </a:t>
            </a:r>
            <a:r>
              <a:rPr lang="cy-GB" sz="2000" b="1" dirty="0">
                <a:latin typeface="ArponaSans Light" panose="020C0403040504050203" pitchFamily="34" charset="0"/>
              </a:rPr>
              <a:t>
</a:t>
            </a:r>
            <a:endParaRPr lang="cy-GB" sz="2000" dirty="0">
              <a:latin typeface="ArponaSans Light" panose="020C0403040504050203" pitchFamily="34" charset="0"/>
            </a:endParaRPr>
          </a:p>
        </p:txBody>
      </p:sp>
      <p:pic>
        <p:nvPicPr>
          <p:cNvPr id="7" name="Picture 2" descr="Icon&#10;&#10;Description automatically generated">
            <a:extLst>
              <a:ext uri="{FF2B5EF4-FFF2-40B4-BE49-F238E27FC236}">
                <a16:creationId xmlns:a16="http://schemas.microsoft.com/office/drawing/2014/main" id="{8A5F2400-C608-4A12-AD70-A40D933EA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497" y="1837940"/>
            <a:ext cx="2039827" cy="203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90786F9-AE5F-4A96-A8F8-619E27794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9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59"/>
    </mc:Choice>
    <mc:Fallback xmlns="">
      <p:transition spd="slow" advTm="40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81" y="458683"/>
            <a:ext cx="10442038" cy="3296287"/>
          </a:xfrm>
        </p:spPr>
        <p:txBody>
          <a:bodyPr/>
          <a:lstStyle/>
          <a:p>
            <a:br>
              <a:rPr lang="en-US" sz="4400" i="1" dirty="0"/>
            </a:br>
            <a:br>
              <a:rPr lang="en-US" sz="4400" i="1" dirty="0"/>
            </a:br>
            <a:b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4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A429-2931-4EA6-8140-E59D393203A6}"/>
              </a:ext>
            </a:extLst>
          </p:cNvPr>
          <p:cNvSpPr txBox="1"/>
          <p:nvPr/>
        </p:nvSpPr>
        <p:spPr>
          <a:xfrm>
            <a:off x="154458" y="1196512"/>
            <a:ext cx="639072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y-GB" b="1" dirty="0">
                <a:solidFill>
                  <a:srgbClr val="000000"/>
                </a:solidFill>
                <a:latin typeface="ArponaSans Light" panose="020C0403040504050203" pitchFamily="34" charset="0"/>
              </a:rPr>
              <a:t>Tasg 1a - Dod yn hunanymwybodol </a:t>
            </a:r>
            <a:r>
              <a:rPr lang="cy-GB" dirty="0">
                <a:solidFill>
                  <a:srgbClr val="000000"/>
                </a:solidFill>
                <a:latin typeface="ArponaSans Light" panose="020C0403040504050203" pitchFamily="34" charset="0"/>
              </a:rPr>
              <a:t>
Cynhyrchu Hunanasesiad i baratoi ar gyfer eich cyrchfan yn y dyfodol.  </a:t>
            </a:r>
          </a:p>
          <a:p>
            <a:pPr fontAlgn="base"/>
            <a:r>
              <a:rPr lang="cy-GB" dirty="0">
                <a:solidFill>
                  <a:srgbClr val="000000"/>
                </a:solidFill>
                <a:latin typeface="ArponaSans Light" panose="020C0403040504050203" pitchFamily="34" charset="0"/>
              </a:rPr>
              <a:t>
</a:t>
            </a:r>
            <a:r>
              <a:rPr lang="cy-GB" b="1" dirty="0">
                <a:solidFill>
                  <a:srgbClr val="000000"/>
                </a:solidFill>
                <a:latin typeface="ArponaSans Light" panose="020C0403040504050203" pitchFamily="34" charset="0"/>
              </a:rPr>
              <a:t>Tasg 1b - Dod yn ymwybodol o gyflogaeth </a:t>
            </a:r>
            <a:r>
              <a:rPr lang="cy-GB" dirty="0">
                <a:solidFill>
                  <a:srgbClr val="000000"/>
                </a:solidFill>
                <a:latin typeface="ArponaSans Light" panose="020C0403040504050203" pitchFamily="34" charset="0"/>
              </a:rPr>
              <a:t>
Archwilio cyflogaeth realistig bosibl yn y dyfodol.  
Cynhyrchu Cynllun Cyrchfan Cyflogaeth Personol, gan esbonio a chyfiawnhau dewisiadau. </a:t>
            </a:r>
          </a:p>
          <a:p>
            <a:pPr fontAlgn="base"/>
            <a:r>
              <a:rPr lang="cy-GB" dirty="0">
                <a:solidFill>
                  <a:srgbClr val="000000"/>
                </a:solidFill>
                <a:latin typeface="ArponaSans Light" panose="020C0403040504050203" pitchFamily="34" charset="0"/>
              </a:rPr>
              <a:t>
</a:t>
            </a:r>
            <a:r>
              <a:rPr lang="cy-GB" b="1" dirty="0">
                <a:solidFill>
                  <a:srgbClr val="000000"/>
                </a:solidFill>
                <a:latin typeface="ArponaSans Light" panose="020C0403040504050203" pitchFamily="34" charset="0"/>
              </a:rPr>
              <a:t>Tasg 2 - Gwella ein dyfodol </a:t>
            </a:r>
            <a:r>
              <a:rPr lang="cy-GB" dirty="0">
                <a:solidFill>
                  <a:srgbClr val="000000"/>
                </a:solidFill>
                <a:latin typeface="ArponaSans Light" panose="020C0403040504050203" pitchFamily="34" charset="0"/>
              </a:rPr>
              <a:t>
Dyfeisio menter ar un o'r themâu hyn - cymdeithas, diwylliant, yr amgylchedd a'r economi a allai gael effaith gadarnhaol ar eraill.
Cynhyrchu Cynnig a Chyflwyniad Menter. 
Bydd disgwyl i ddysgwyr gydweithio â pherson arall, pobl neu grŵp. 
</a:t>
            </a:r>
            <a:endParaRPr lang="cy-GB" i="0" dirty="0">
              <a:effectLst/>
              <a:latin typeface="ArponaSans Light" panose="020C040304050405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5DCB8-0DC1-44E3-9582-6AC5AE217493}"/>
              </a:ext>
            </a:extLst>
          </p:cNvPr>
          <p:cNvSpPr txBox="1"/>
          <p:nvPr/>
        </p:nvSpPr>
        <p:spPr>
          <a:xfrm>
            <a:off x="290381" y="265043"/>
            <a:ext cx="94066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4400" b="1" dirty="0">
                <a:latin typeface="ArponaSans Light" panose="020C0403040504050203" pitchFamily="34" charset="0"/>
              </a:rPr>
              <a:t>Asesiad Project Cyrchfannau'r Dyfodol
</a:t>
            </a:r>
          </a:p>
        </p:txBody>
      </p:sp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A65F0D30-9D80-4C00-BF15-23A61122B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65" y="1648326"/>
            <a:ext cx="2251149" cy="293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8457814-24E5-4A90-A190-53E5EBD8D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3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25"/>
    </mc:Choice>
    <mc:Fallback xmlns="">
      <p:transition spd="slow" advTm="39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81" y="458683"/>
            <a:ext cx="10442038" cy="3296287"/>
          </a:xfrm>
        </p:spPr>
        <p:txBody>
          <a:bodyPr/>
          <a:lstStyle/>
          <a:p>
            <a:br>
              <a:rPr lang="en-US" sz="4400" i="1" dirty="0"/>
            </a:br>
            <a:br>
              <a:rPr lang="en-US" sz="4400" i="1" dirty="0"/>
            </a:br>
            <a:b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4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A429-2931-4EA6-8140-E59D393203A6}"/>
              </a:ext>
            </a:extLst>
          </p:cNvPr>
          <p:cNvSpPr txBox="1"/>
          <p:nvPr/>
        </p:nvSpPr>
        <p:spPr>
          <a:xfrm>
            <a:off x="154458" y="1369602"/>
            <a:ext cx="615984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y-GB" sz="2000" b="1" dirty="0">
                <a:solidFill>
                  <a:srgbClr val="000000"/>
                </a:solidFill>
                <a:latin typeface="ArponaSans Light" panose="020C0403040504050203" pitchFamily="34" charset="0"/>
              </a:rPr>
              <a:t>Tasg 1 - Cynhyrchu project ymchwil </a:t>
            </a:r>
            <a:r>
              <a:rPr lang="cy-GB" sz="2000" dirty="0">
                <a:solidFill>
                  <a:srgbClr val="000000"/>
                </a:solidFill>
                <a:latin typeface="ArponaSans Light" panose="020C0403040504050203" pitchFamily="34" charset="0"/>
              </a:rPr>
              <a:t>
 Dewiswch bwnc a chynhyrchu project ymchwil ysgrifenedig (Opsiwn A), neu arteffact (Opsiwn B). </a:t>
            </a:r>
          </a:p>
          <a:p>
            <a:pPr fontAlgn="base"/>
            <a:endParaRPr lang="cy-GB" sz="2000" dirty="0">
              <a:solidFill>
                <a:srgbClr val="000000"/>
              </a:solidFill>
              <a:latin typeface="ArponaSans Light" panose="020C0403040504050203" pitchFamily="34" charset="0"/>
            </a:endParaRPr>
          </a:p>
          <a:p>
            <a:pPr fontAlgn="base"/>
            <a:r>
              <a:rPr lang="cy-GB" sz="2000" dirty="0">
                <a:solidFill>
                  <a:srgbClr val="000000"/>
                </a:solidFill>
                <a:latin typeface="ArponaSans Light" panose="020C0403040504050203" pitchFamily="34" charset="0"/>
              </a:rPr>
              <a:t>Rhaid i bob dysgwr gael goruchwyliwr a fydd yn cynnal 3 chyfarfod ffurfiol ar adegau penodol drwy'r Project.
</a:t>
            </a:r>
            <a:r>
              <a:rPr lang="cy-GB" sz="2000" b="1" dirty="0">
                <a:solidFill>
                  <a:srgbClr val="000000"/>
                </a:solidFill>
                <a:latin typeface="ArponaSans Light" panose="020C0403040504050203" pitchFamily="34" charset="0"/>
              </a:rPr>
              <a:t>Tasg 2 – Cynhyrchu hunanwerthusiad </a:t>
            </a:r>
            <a:r>
              <a:rPr lang="cy-GB" sz="2000" dirty="0">
                <a:solidFill>
                  <a:srgbClr val="000000"/>
                </a:solidFill>
                <a:latin typeface="ArponaSans Light" panose="020C0403040504050203" pitchFamily="34" charset="0"/>
              </a:rPr>
              <a:t>
Bydd dysgwyr yn adlewyrchu sut mae eu datblygiad o'r sgiliau </a:t>
            </a:r>
            <a:r>
              <a:rPr lang="cy-GB" sz="2000" dirty="0" err="1">
                <a:solidFill>
                  <a:srgbClr val="000000"/>
                </a:solidFill>
                <a:latin typeface="ArponaSans Light" panose="020C0403040504050203" pitchFamily="34" charset="0"/>
              </a:rPr>
              <a:t>Cyfunnol</a:t>
            </a:r>
            <a:r>
              <a:rPr lang="cy-GB" sz="2000" dirty="0">
                <a:solidFill>
                  <a:srgbClr val="000000"/>
                </a:solidFill>
                <a:latin typeface="ArponaSans Light" panose="020C0403040504050203" pitchFamily="34" charset="0"/>
              </a:rPr>
              <a:t> a’r Sgiliau  </a:t>
            </a:r>
            <a:r>
              <a:rPr lang="cy-GB" sz="2000" dirty="0" err="1">
                <a:solidFill>
                  <a:srgbClr val="000000"/>
                </a:solidFill>
                <a:latin typeface="ArponaSans Light" panose="020C0403040504050203" pitchFamily="34" charset="0"/>
              </a:rPr>
              <a:t>Mewnblanedig</a:t>
            </a:r>
            <a:r>
              <a:rPr lang="cy-GB" sz="2000" dirty="0">
                <a:solidFill>
                  <a:srgbClr val="000000"/>
                </a:solidFill>
                <a:latin typeface="ArponaSans Light" panose="020C0403040504050203" pitchFamily="34" charset="0"/>
              </a:rPr>
              <a:t> drwy gydol y cwrs Bagloriaeth Sgiliau Cymru Uwch  wedi eu galluogi i gynllunio, rheoli a chynhyrchu Project Unigol.  
</a:t>
            </a:r>
            <a:endParaRPr lang="cy-GB" sz="2000" i="0" dirty="0">
              <a:solidFill>
                <a:srgbClr val="000000"/>
              </a:solidFill>
              <a:effectLst/>
              <a:latin typeface="ArponaSans Light" panose="020C040304050405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5DCB8-0DC1-44E3-9582-6AC5AE217493}"/>
              </a:ext>
            </a:extLst>
          </p:cNvPr>
          <p:cNvSpPr txBox="1"/>
          <p:nvPr/>
        </p:nvSpPr>
        <p:spPr>
          <a:xfrm>
            <a:off x="154458" y="270457"/>
            <a:ext cx="75438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4400" b="1" dirty="0">
                <a:latin typeface="ArponaSans Light" panose="020C0403040504050203" pitchFamily="34" charset="0"/>
              </a:rPr>
              <a:t>Asesiad Project Unigol
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A96C341-B7E2-4C11-BF62-9C65F0A97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404" y="1717007"/>
            <a:ext cx="2367332" cy="273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63C9118-BF07-4F40-B164-D19150F07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35"/>
    </mc:Choice>
    <mc:Fallback xmlns="">
      <p:transition spd="slow" advTm="40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81" y="458683"/>
            <a:ext cx="10442038" cy="3296287"/>
          </a:xfrm>
        </p:spPr>
        <p:txBody>
          <a:bodyPr/>
          <a:lstStyle/>
          <a:p>
            <a:br>
              <a:rPr lang="en-US" sz="4400" i="1" dirty="0"/>
            </a:br>
            <a:br>
              <a:rPr lang="en-US" sz="4400" i="1" dirty="0"/>
            </a:br>
            <a:b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4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5DCB8-0DC1-44E3-9582-6AC5AE217493}"/>
              </a:ext>
            </a:extLst>
          </p:cNvPr>
          <p:cNvSpPr txBox="1"/>
          <p:nvPr/>
        </p:nvSpPr>
        <p:spPr>
          <a:xfrm>
            <a:off x="154458" y="135517"/>
            <a:ext cx="75438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4400" b="1">
                <a:latin typeface="ArponaSans Light" panose="020C0403040504050203" pitchFamily="34" charset="0"/>
              </a:rPr>
              <a:t>Graddio
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A96C341-B7E2-4C11-BF62-9C65F0A97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404" y="1717007"/>
            <a:ext cx="2367332" cy="273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3B791C-FF35-4451-9C91-E9E2B429C1DA}"/>
              </a:ext>
            </a:extLst>
          </p:cNvPr>
          <p:cNvSpPr txBox="1"/>
          <p:nvPr/>
        </p:nvSpPr>
        <p:spPr>
          <a:xfrm>
            <a:off x="154458" y="858792"/>
            <a:ext cx="655417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dirty="0">
                <a:latin typeface="ArponaSans Light" panose="020C0403040504050203" pitchFamily="34" charset="0"/>
              </a:rPr>
              <a:t>Bydd pob Project yn cael ei raddio a – u </a:t>
            </a:r>
          </a:p>
          <a:p>
            <a:endParaRPr lang="en-GB" dirty="0">
              <a:latin typeface="ArponaSans Light" panose="020C0403040504050203" pitchFamily="34" charset="0"/>
            </a:endParaRPr>
          </a:p>
          <a:p>
            <a:endParaRPr lang="en-GB" dirty="0">
              <a:latin typeface="ArponaSans Light" panose="020C0403040504050203" pitchFamily="34" charset="0"/>
            </a:endParaRPr>
          </a:p>
          <a:p>
            <a:endParaRPr lang="en-GB" dirty="0">
              <a:latin typeface="ArponaSans Light" panose="020C0403040504050203" pitchFamily="34" charset="0"/>
            </a:endParaRPr>
          </a:p>
          <a:p>
            <a:endParaRPr lang="en-GB" dirty="0">
              <a:latin typeface="ArponaSans Light" panose="020C0403040504050203" pitchFamily="34" charset="0"/>
            </a:endParaRPr>
          </a:p>
          <a:p>
            <a:endParaRPr lang="en-GB" dirty="0">
              <a:latin typeface="ArponaSans Light" panose="020C0403040504050203" pitchFamily="34" charset="0"/>
            </a:endParaRPr>
          </a:p>
          <a:p>
            <a:endParaRPr lang="en-GB" dirty="0">
              <a:latin typeface="ArponaSans Light" panose="020C0403040504050203" pitchFamily="34" charset="0"/>
            </a:endParaRPr>
          </a:p>
          <a:p>
            <a:endParaRPr lang="en-GB" dirty="0">
              <a:latin typeface="ArponaSans Light" panose="020C0403040504050203" pitchFamily="34" charset="0"/>
            </a:endParaRPr>
          </a:p>
          <a:p>
            <a:endParaRPr lang="en-GB" dirty="0">
              <a:latin typeface="ArponaSans Light" panose="020C0403040504050203" pitchFamily="34" charset="0"/>
            </a:endParaRPr>
          </a:p>
          <a:p>
            <a:endParaRPr lang="en-GB" dirty="0">
              <a:latin typeface="ArponaSans Light" panose="020C0403040504050203" pitchFamily="34" charset="0"/>
            </a:endParaRPr>
          </a:p>
          <a:p>
            <a:endParaRPr lang="en-GB" dirty="0">
              <a:latin typeface="ArponaSans Light" panose="020C0403040504050203" pitchFamily="34" charset="0"/>
            </a:endParaRPr>
          </a:p>
          <a:p>
            <a:r>
              <a:rPr lang="cy-GB" dirty="0">
                <a:latin typeface="ArponaSans Light" panose="020C0403040504050203" pitchFamily="34" charset="0"/>
              </a:rPr>
              <a:t>Bydd Bagloriaeth Sgiliau Cymru Uwch  yn cael ei raddio </a:t>
            </a:r>
          </a:p>
          <a:p>
            <a:r>
              <a:rPr lang="cy-GB" dirty="0">
                <a:latin typeface="ArponaSans Light" panose="020C0403040504050203" pitchFamily="34" charset="0"/>
              </a:rPr>
              <a:t>A* – U  </a:t>
            </a:r>
            <a:r>
              <a:rPr lang="en-GB" dirty="0">
                <a:latin typeface="ArponaSans Light" panose="020C0403040504050203" pitchFamily="34" charset="0"/>
              </a:rPr>
              <a:t>
</a:t>
            </a:r>
          </a:p>
          <a:p>
            <a:endParaRPr lang="en-GB" dirty="0">
              <a:latin typeface="ArponaSans Light" panose="020C0403040504050203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003B38-76F9-4D96-9375-E33926848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126830"/>
              </p:ext>
            </p:extLst>
          </p:nvPr>
        </p:nvGraphicFramePr>
        <p:xfrm>
          <a:off x="1146043" y="4570996"/>
          <a:ext cx="5221706" cy="1463894"/>
        </p:xfrm>
        <a:graphic>
          <a:graphicData uri="http://schemas.openxmlformats.org/drawingml/2006/table">
            <a:tbl>
              <a:tblPr/>
              <a:tblGrid>
                <a:gridCol w="994039">
                  <a:extLst>
                    <a:ext uri="{9D8B030D-6E8A-4147-A177-3AD203B41FA5}">
                      <a16:colId xmlns:a16="http://schemas.microsoft.com/office/drawing/2014/main" val="2421681261"/>
                    </a:ext>
                  </a:extLst>
                </a:gridCol>
                <a:gridCol w="994039">
                  <a:extLst>
                    <a:ext uri="{9D8B030D-6E8A-4147-A177-3AD203B41FA5}">
                      <a16:colId xmlns:a16="http://schemas.microsoft.com/office/drawing/2014/main" val="67555597"/>
                    </a:ext>
                  </a:extLst>
                </a:gridCol>
                <a:gridCol w="538938">
                  <a:extLst>
                    <a:ext uri="{9D8B030D-6E8A-4147-A177-3AD203B41FA5}">
                      <a16:colId xmlns:a16="http://schemas.microsoft.com/office/drawing/2014/main" val="1780503132"/>
                    </a:ext>
                  </a:extLst>
                </a:gridCol>
                <a:gridCol w="538938">
                  <a:extLst>
                    <a:ext uri="{9D8B030D-6E8A-4147-A177-3AD203B41FA5}">
                      <a16:colId xmlns:a16="http://schemas.microsoft.com/office/drawing/2014/main" val="3502630966"/>
                    </a:ext>
                  </a:extLst>
                </a:gridCol>
                <a:gridCol w="538938">
                  <a:extLst>
                    <a:ext uri="{9D8B030D-6E8A-4147-A177-3AD203B41FA5}">
                      <a16:colId xmlns:a16="http://schemas.microsoft.com/office/drawing/2014/main" val="4155902228"/>
                    </a:ext>
                  </a:extLst>
                </a:gridCol>
                <a:gridCol w="538938">
                  <a:extLst>
                    <a:ext uri="{9D8B030D-6E8A-4147-A177-3AD203B41FA5}">
                      <a16:colId xmlns:a16="http://schemas.microsoft.com/office/drawing/2014/main" val="4254098039"/>
                    </a:ext>
                  </a:extLst>
                </a:gridCol>
                <a:gridCol w="538938">
                  <a:extLst>
                    <a:ext uri="{9D8B030D-6E8A-4147-A177-3AD203B41FA5}">
                      <a16:colId xmlns:a16="http://schemas.microsoft.com/office/drawing/2014/main" val="4204658043"/>
                    </a:ext>
                  </a:extLst>
                </a:gridCol>
                <a:gridCol w="538938">
                  <a:extLst>
                    <a:ext uri="{9D8B030D-6E8A-4147-A177-3AD203B41FA5}">
                      <a16:colId xmlns:a16="http://schemas.microsoft.com/office/drawing/2014/main" val="3334731179"/>
                    </a:ext>
                  </a:extLst>
                </a:gridCol>
              </a:tblGrid>
              <a:tr h="772407"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1" i="0" noProof="0" dirty="0">
                          <a:effectLst/>
                          <a:latin typeface="ArponaSans Light" panose="020C0403040504050203" pitchFamily="34" charset="0"/>
                        </a:rPr>
                        <a:t>Marc Crai Uchaf 
</a:t>
                      </a:r>
                      <a:endParaRPr lang="cy-GB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1" i="0" noProof="0" dirty="0">
                          <a:effectLst/>
                          <a:latin typeface="ArponaSans Light" panose="020C0403040504050203" pitchFamily="34" charset="0"/>
                        </a:rPr>
                        <a:t>Uchafswm y Marc Unffurf</a:t>
                      </a:r>
                      <a:endParaRPr lang="cy-GB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1" i="0" dirty="0">
                          <a:effectLst/>
                          <a:latin typeface="ArponaSans Light" panose="020C0403040504050203" pitchFamily="34" charset="0"/>
                        </a:rPr>
                        <a:t>A*</a:t>
                      </a:r>
                      <a:r>
                        <a:rPr lang="en-GB" sz="1100" b="0" i="0" dirty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en-GB" b="0" i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1" i="0" dirty="0">
                          <a:effectLst/>
                          <a:latin typeface="ArponaSans Light" panose="020C0403040504050203" pitchFamily="34" charset="0"/>
                        </a:rPr>
                        <a:t>A</a:t>
                      </a:r>
                      <a:r>
                        <a:rPr lang="en-GB" sz="1100" b="0" i="0" dirty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en-GB" b="0" i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1" i="0" dirty="0">
                          <a:effectLst/>
                          <a:latin typeface="ArponaSans Light" panose="020C0403040504050203" pitchFamily="34" charset="0"/>
                        </a:rPr>
                        <a:t>B</a:t>
                      </a:r>
                      <a:r>
                        <a:rPr lang="en-GB" sz="1100" b="0" i="0" dirty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en-GB" b="0" i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1" i="0">
                          <a:effectLst/>
                          <a:latin typeface="ArponaSans Light" panose="020C0403040504050203" pitchFamily="34" charset="0"/>
                        </a:rPr>
                        <a:t>C</a:t>
                      </a:r>
                      <a:r>
                        <a:rPr lang="en-GB" sz="1100" b="0" i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en-GB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1" i="0" dirty="0">
                          <a:effectLst/>
                          <a:latin typeface="ArponaSans Light" panose="020C0403040504050203" pitchFamily="34" charset="0"/>
                        </a:rPr>
                        <a:t>D</a:t>
                      </a:r>
                      <a:r>
                        <a:rPr lang="en-GB" sz="1100" b="0" i="0" dirty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en-GB" b="0" i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1" i="0" dirty="0">
                          <a:effectLst/>
                          <a:latin typeface="ArponaSans Light" panose="020C0403040504050203" pitchFamily="34" charset="0"/>
                        </a:rPr>
                        <a:t>E</a:t>
                      </a:r>
                      <a:r>
                        <a:rPr lang="en-GB" sz="1100" b="0" i="0" dirty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en-GB" b="0" i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095730"/>
                  </a:ext>
                </a:extLst>
              </a:tr>
              <a:tr h="69148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0" i="0" dirty="0">
                          <a:effectLst/>
                          <a:latin typeface="ArponaSans Light" panose="020C0403040504050203" pitchFamily="34" charset="0"/>
                        </a:rPr>
                        <a:t>240 </a:t>
                      </a:r>
                      <a:endParaRPr lang="en-GB" b="0" i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0" i="0" dirty="0">
                          <a:effectLst/>
                          <a:latin typeface="ArponaSans Light" panose="020C0403040504050203" pitchFamily="34" charset="0"/>
                        </a:rPr>
                        <a:t>360 </a:t>
                      </a:r>
                      <a:endParaRPr lang="en-GB" b="0" i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0" i="0" dirty="0">
                          <a:effectLst/>
                          <a:latin typeface="ArponaSans Light" panose="020C0403040504050203" pitchFamily="34" charset="0"/>
                        </a:rPr>
                        <a:t>324 </a:t>
                      </a:r>
                      <a:endParaRPr lang="en-GB" b="0" i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0" i="0">
                          <a:effectLst/>
                          <a:latin typeface="ArponaSans Light" panose="020C0403040504050203" pitchFamily="34" charset="0"/>
                        </a:rPr>
                        <a:t>288 </a:t>
                      </a:r>
                      <a:endParaRPr lang="en-GB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0" i="0">
                          <a:effectLst/>
                          <a:latin typeface="ArponaSans Light" panose="020C0403040504050203" pitchFamily="34" charset="0"/>
                        </a:rPr>
                        <a:t>252 </a:t>
                      </a:r>
                      <a:endParaRPr lang="en-GB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0" i="0" dirty="0">
                          <a:effectLst/>
                          <a:latin typeface="ArponaSans Light" panose="020C0403040504050203" pitchFamily="34" charset="0"/>
                        </a:rPr>
                        <a:t>216 </a:t>
                      </a:r>
                      <a:endParaRPr lang="en-GB" b="0" i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0" i="0">
                          <a:effectLst/>
                          <a:latin typeface="ArponaSans Light" panose="020C0403040504050203" pitchFamily="34" charset="0"/>
                        </a:rPr>
                        <a:t>180 </a:t>
                      </a:r>
                      <a:endParaRPr lang="en-GB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0" i="0" dirty="0">
                          <a:effectLst/>
                          <a:latin typeface="ArponaSans Light" panose="020C0403040504050203" pitchFamily="34" charset="0"/>
                        </a:rPr>
                        <a:t>144 </a:t>
                      </a:r>
                      <a:endParaRPr lang="en-GB" b="0" i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287925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92D5EC5-6676-4970-B1C6-1E0CA0F25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151726"/>
              </p:ext>
            </p:extLst>
          </p:nvPr>
        </p:nvGraphicFramePr>
        <p:xfrm>
          <a:off x="283026" y="1308707"/>
          <a:ext cx="5954876" cy="2045592"/>
        </p:xfrm>
        <a:graphic>
          <a:graphicData uri="http://schemas.openxmlformats.org/drawingml/2006/table">
            <a:tbl>
              <a:tblPr/>
              <a:tblGrid>
                <a:gridCol w="1721499">
                  <a:extLst>
                    <a:ext uri="{9D8B030D-6E8A-4147-A177-3AD203B41FA5}">
                      <a16:colId xmlns:a16="http://schemas.microsoft.com/office/drawing/2014/main" val="2913957006"/>
                    </a:ext>
                  </a:extLst>
                </a:gridCol>
                <a:gridCol w="898646">
                  <a:extLst>
                    <a:ext uri="{9D8B030D-6E8A-4147-A177-3AD203B41FA5}">
                      <a16:colId xmlns:a16="http://schemas.microsoft.com/office/drawing/2014/main" val="2205554437"/>
                    </a:ext>
                  </a:extLst>
                </a:gridCol>
                <a:gridCol w="964494">
                  <a:extLst>
                    <a:ext uri="{9D8B030D-6E8A-4147-A177-3AD203B41FA5}">
                      <a16:colId xmlns:a16="http://schemas.microsoft.com/office/drawing/2014/main" val="3369158339"/>
                    </a:ext>
                  </a:extLst>
                </a:gridCol>
                <a:gridCol w="543697">
                  <a:extLst>
                    <a:ext uri="{9D8B030D-6E8A-4147-A177-3AD203B41FA5}">
                      <a16:colId xmlns:a16="http://schemas.microsoft.com/office/drawing/2014/main" val="3172334921"/>
                    </a:ext>
                  </a:extLst>
                </a:gridCol>
                <a:gridCol w="481914">
                  <a:extLst>
                    <a:ext uri="{9D8B030D-6E8A-4147-A177-3AD203B41FA5}">
                      <a16:colId xmlns:a16="http://schemas.microsoft.com/office/drawing/2014/main" val="2330862401"/>
                    </a:ext>
                  </a:extLst>
                </a:gridCol>
                <a:gridCol w="469556">
                  <a:extLst>
                    <a:ext uri="{9D8B030D-6E8A-4147-A177-3AD203B41FA5}">
                      <a16:colId xmlns:a16="http://schemas.microsoft.com/office/drawing/2014/main" val="686176983"/>
                    </a:ext>
                  </a:extLst>
                </a:gridCol>
                <a:gridCol w="494271">
                  <a:extLst>
                    <a:ext uri="{9D8B030D-6E8A-4147-A177-3AD203B41FA5}">
                      <a16:colId xmlns:a16="http://schemas.microsoft.com/office/drawing/2014/main" val="2119953296"/>
                    </a:ext>
                  </a:extLst>
                </a:gridCol>
                <a:gridCol w="380799">
                  <a:extLst>
                    <a:ext uri="{9D8B030D-6E8A-4147-A177-3AD203B41FA5}">
                      <a16:colId xmlns:a16="http://schemas.microsoft.com/office/drawing/2014/main" val="192198419"/>
                    </a:ext>
                  </a:extLst>
                </a:gridCol>
              </a:tblGrid>
              <a:tr h="325080"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1" i="0" noProof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cy-GB" sz="1100" b="1" i="0" noProof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base"/>
                      <a:r>
                        <a:rPr lang="cy-GB" sz="1100" b="1" i="0" noProof="0" dirty="0">
                          <a:effectLst/>
                          <a:latin typeface="ArponaSans Light" panose="020C0403040504050203" pitchFamily="34" charset="0"/>
                        </a:rPr>
                        <a:t>Ffiniau GMU y Project</a:t>
                      </a:r>
                      <a:endParaRPr lang="cy-GB" sz="1700" b="1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633349"/>
                  </a:ext>
                </a:extLst>
              </a:tr>
              <a:tr h="589315"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1" i="0" noProof="0">
                          <a:effectLst/>
                          <a:latin typeface="ArponaSans Light" panose="020C0403040504050203" pitchFamily="34" charset="0"/>
                        </a:rPr>
                        <a:t>Pwysoli’r Project 
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1" i="0" noProof="0">
                          <a:effectLst/>
                          <a:latin typeface="ArponaSans Light" panose="020C0403040504050203" pitchFamily="34" charset="0"/>
                        </a:rPr>
                        <a:t>Marc Crai Uchaf 
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1" i="0" noProof="0">
                          <a:effectLst/>
                          <a:latin typeface="ArponaSans Light" panose="020C0403040504050203" pitchFamily="34" charset="0"/>
                        </a:rPr>
                        <a:t>Uchafswm y Marc Unffurf
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1" i="0" noProof="0">
                          <a:effectLst/>
                          <a:latin typeface="ArponaSans Light" panose="020C0403040504050203" pitchFamily="34" charset="0"/>
                        </a:rPr>
                        <a:t>a</a:t>
                      </a:r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1" i="0" noProof="0">
                          <a:effectLst/>
                          <a:latin typeface="ArponaSans Light" panose="020C0403040504050203" pitchFamily="34" charset="0"/>
                        </a:rPr>
                        <a:t>b</a:t>
                      </a:r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1" i="0" noProof="0">
                          <a:effectLst/>
                          <a:latin typeface="ArponaSans Light" panose="020C0403040504050203" pitchFamily="34" charset="0"/>
                        </a:rPr>
                        <a:t>c</a:t>
                      </a:r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1" i="0" noProof="0">
                          <a:effectLst/>
                          <a:latin typeface="ArponaSans Light" panose="020C0403040504050203" pitchFamily="34" charset="0"/>
                        </a:rPr>
                        <a:t>d</a:t>
                      </a:r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1" i="0" noProof="0">
                          <a:effectLst/>
                          <a:latin typeface="ArponaSans Light" panose="020C0403040504050203" pitchFamily="34" charset="0"/>
                        </a:rPr>
                        <a:t>e</a:t>
                      </a:r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143580"/>
                  </a:ext>
                </a:extLst>
              </a:tr>
              <a:tr h="342364"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1" i="0" noProof="0">
                          <a:effectLst/>
                          <a:latin typeface="ArponaSans Light" panose="020C0403040504050203" pitchFamily="34" charset="0"/>
                        </a:rPr>
                        <a:t>Project Cymuned Fyd-eang  (25%)</a:t>
                      </a:r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72 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 dirty="0">
                          <a:effectLst/>
                          <a:latin typeface="ArponaSans Light" panose="020C0403040504050203" pitchFamily="34" charset="0"/>
                        </a:rPr>
                        <a:t>90 </a:t>
                      </a:r>
                      <a:endParaRPr lang="cy-GB" sz="17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72 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63 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54 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45 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36 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363966"/>
                  </a:ext>
                </a:extLst>
              </a:tr>
              <a:tr h="342364"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1" i="0" noProof="0">
                          <a:effectLst/>
                          <a:latin typeface="ArponaSans Light" panose="020C0403040504050203" pitchFamily="34" charset="0"/>
                        </a:rPr>
                        <a:t>Project Cyrchfannau’r Dyfodol (25%)</a:t>
                      </a:r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72 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90 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72 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63 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54 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45 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36 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8088884"/>
                  </a:ext>
                </a:extLst>
              </a:tr>
              <a:tr h="280626"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1" i="0" noProof="0">
                          <a:effectLst/>
                          <a:latin typeface="ArponaSans Light" panose="020C0403040504050203" pitchFamily="34" charset="0"/>
                        </a:rPr>
                        <a:t>Project Unigol</a:t>
                      </a:r>
                      <a:r>
                        <a:rPr lang="cy-GB" sz="600" b="1" i="0" noProof="0">
                          <a:effectLst/>
                          <a:latin typeface="ArponaSans Light" panose="020C0403040504050203" pitchFamily="34" charset="0"/>
                        </a:rPr>
                        <a:t> </a:t>
                      </a:r>
                      <a:r>
                        <a:rPr lang="cy-GB" sz="1100" b="1" i="0" noProof="0">
                          <a:effectLst/>
                          <a:latin typeface="ArponaSans Light" panose="020C0403040504050203" pitchFamily="34" charset="0"/>
                        </a:rPr>
                        <a:t>(50%)</a:t>
                      </a:r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96 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180 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144 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126 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108 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>
                          <a:effectLst/>
                          <a:latin typeface="ArponaSans Light" panose="020C0403040504050203" pitchFamily="34" charset="0"/>
                        </a:rPr>
                        <a:t>90 </a:t>
                      </a:r>
                      <a:endParaRPr lang="cy-GB" sz="17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y-GB" sz="1100" b="0" i="0" noProof="0" dirty="0">
                          <a:effectLst/>
                          <a:latin typeface="ArponaSans Light" panose="020C0403040504050203" pitchFamily="34" charset="0"/>
                        </a:rPr>
                        <a:t>72 </a:t>
                      </a:r>
                      <a:endParaRPr lang="cy-GB" sz="17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549905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7CEBBE0-2360-437B-A994-A0A6E0979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1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60"/>
    </mc:Choice>
    <mc:Fallback xmlns="">
      <p:transition spd="slow" advTm="81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AA192-CA7E-DF47-B790-869E93D5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21" y="1035542"/>
            <a:ext cx="5639379" cy="1389419"/>
          </a:xfrm>
        </p:spPr>
        <p:txBody>
          <a:bodyPr/>
          <a:lstStyle/>
          <a:p>
            <a:r>
              <a:rPr lang="cy-GB" sz="4400" dirty="0">
                <a:latin typeface="ArponaSans Light" panose="020C0403040504050203" pitchFamily="34" charset="0"/>
              </a:rPr>
              <a:t>Adnoddau</a:t>
            </a:r>
            <a:r>
              <a:rPr lang="cy-GB" dirty="0">
                <a:latin typeface="ArponaSans Light" panose="020C0403040504050203" pitchFamily="34" charset="0"/>
              </a:rPr>
              <a:t>
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9436F9-B99E-4B78-939C-5F6F8A0F0D60}"/>
              </a:ext>
            </a:extLst>
          </p:cNvPr>
          <p:cNvSpPr txBox="1"/>
          <p:nvPr/>
        </p:nvSpPr>
        <p:spPr>
          <a:xfrm>
            <a:off x="0" y="2212165"/>
            <a:ext cx="56393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800" dirty="0">
                <a:latin typeface="ArponaSans Light" panose="020C0403040504050203" pitchFamily="34" charset="0"/>
                <a:ea typeface="Calibri" panose="020F0502020204030204" pitchFamily="34" charset="0"/>
              </a:rPr>
              <a:t>Cyflwyniad i Fagloriaeth Sgiliau Cymru Uwch
Pontio i Lefel 3
Cydymaith y Cwrs- "Fy Nhaith"
Adnoddau dysgu cyfunol</a:t>
            </a:r>
            <a:endParaRPr lang="cy-GB" sz="3200" dirty="0">
              <a:effectLst/>
              <a:latin typeface="ArponaSans Light" panose="020C040304050405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B58934-BBCA-4BD3-A315-947E760BB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6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98"/>
    </mc:Choice>
    <mc:Fallback xmlns="">
      <p:transition spd="slow" advTm="61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61C24-2072-453F-87FA-3825A21BCBFE}"/>
              </a:ext>
            </a:extLst>
          </p:cNvPr>
          <p:cNvSpPr txBox="1">
            <a:spLocks/>
          </p:cNvSpPr>
          <p:nvPr/>
        </p:nvSpPr>
        <p:spPr>
          <a:xfrm>
            <a:off x="0" y="1463952"/>
            <a:ext cx="5589643" cy="4566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100" dirty="0">
                <a:latin typeface="ArponaSans Light" panose="020C0403040504050203" pitchFamily="34" charset="0"/>
              </a:rPr>
              <a:t>Briffiau Rhagarweiniol – Mehefin 2022</a:t>
            </a:r>
          </a:p>
          <a:p>
            <a:endParaRPr lang="cy-GB" sz="2100" dirty="0">
              <a:latin typeface="ArponaSans Light" panose="020C0403040504050203" pitchFamily="34" charset="0"/>
            </a:endParaRPr>
          </a:p>
          <a:p>
            <a:r>
              <a:rPr lang="cy-GB" sz="2100" dirty="0">
                <a:latin typeface="ArponaSans Light" panose="020C0403040504050203" pitchFamily="34" charset="0"/>
              </a:rPr>
              <a:t>Paratoi i gyflwyno BSC Uwch </a:t>
            </a:r>
          </a:p>
          <a:p>
            <a:pPr marL="0" indent="0">
              <a:buNone/>
            </a:pPr>
            <a:r>
              <a:rPr lang="cy-GB" sz="2100" dirty="0">
                <a:latin typeface="ArponaSans Light" panose="020C0403040504050203" pitchFamily="34" charset="0"/>
              </a:rPr>
              <a:t>      – Hydref  2022</a:t>
            </a:r>
          </a:p>
          <a:p>
            <a:endParaRPr lang="cy-GB" sz="2100" dirty="0">
              <a:latin typeface="ArponaSans Light" panose="020C0403040504050203" pitchFamily="34" charset="0"/>
            </a:endParaRPr>
          </a:p>
          <a:p>
            <a:r>
              <a:rPr lang="cy-GB" sz="2100" dirty="0">
                <a:latin typeface="ArponaSans Light" panose="020C0403040504050203" pitchFamily="34" charset="0"/>
              </a:rPr>
              <a:t>Paratoi i ddysgu’r Project Cymuned Fyd-eang – Chwefror 2023 </a:t>
            </a:r>
          </a:p>
          <a:p>
            <a:endParaRPr lang="cy-GB" sz="2100" dirty="0">
              <a:latin typeface="ArponaSans Light" panose="020C0403040504050203" pitchFamily="34" charset="0"/>
            </a:endParaRPr>
          </a:p>
          <a:p>
            <a:r>
              <a:rPr lang="cy-GB" sz="2100" dirty="0">
                <a:latin typeface="ArponaSans Light" panose="020C0403040504050203" pitchFamily="34" charset="0"/>
              </a:rPr>
              <a:t>Paratoi i ddysgu Project Cyrchfannau'r Dyfodol – Mawrth 2023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FFB659-3582-4742-9EF1-501F93E819AA}"/>
              </a:ext>
            </a:extLst>
          </p:cNvPr>
          <p:cNvSpPr txBox="1">
            <a:spLocks/>
          </p:cNvSpPr>
          <p:nvPr/>
        </p:nvSpPr>
        <p:spPr>
          <a:xfrm>
            <a:off x="119179" y="376998"/>
            <a:ext cx="7406086" cy="8402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y-GB" sz="4400" dirty="0">
                <a:latin typeface="ArponaSans Light" panose="020C0403040504050203" pitchFamily="34" charset="0"/>
              </a:rPr>
              <a:t>Dysgu Proffesiynol
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39E8ED8-1602-4F3D-B38D-F5132708F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5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98"/>
    </mc:Choice>
    <mc:Fallback xmlns="">
      <p:transition spd="slow" advTm="73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09" y="493102"/>
            <a:ext cx="6598509" cy="1218795"/>
          </a:xfrm>
        </p:spPr>
        <p:txBody>
          <a:bodyPr/>
          <a:lstStyle/>
          <a:p>
            <a:r>
              <a:rPr lang="cy-GB" sz="4400" dirty="0">
                <a:latin typeface="ArponaSans Light" panose="020C0403040504050203" pitchFamily="34" charset="0"/>
              </a:rPr>
              <a:t>Datblygu’r cymhwyster</a:t>
            </a:r>
            <a:endParaRPr lang="cy-GB" sz="44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2BF1AB-3224-47C1-9A5D-539A5DBD86F7}"/>
              </a:ext>
            </a:extLst>
          </p:cNvPr>
          <p:cNvSpPr txBox="1"/>
          <p:nvPr/>
        </p:nvSpPr>
        <p:spPr>
          <a:xfrm>
            <a:off x="358346" y="1876010"/>
            <a:ext cx="525193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y-GB" sz="2200" dirty="0">
                <a:latin typeface="ArponaSans Light" panose="020C0403040504050203"/>
              </a:rPr>
              <a:t>Grŵp Cynghori ar Ddatblygu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y-GB" sz="2200" dirty="0">
                <a:latin typeface="ArponaSans Light" panose="020C0403040504050203"/>
              </a:rPr>
              <a:t>Grŵp Cynghori Dysgwyr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y-GB" sz="2200" dirty="0">
                <a:latin typeface="ArponaSans Light" panose="020C0403040504050203"/>
              </a:rPr>
              <a:t>Awduron</a:t>
            </a:r>
          </a:p>
          <a:p>
            <a:endParaRPr lang="cy-GB" sz="2200" dirty="0">
              <a:latin typeface="ArponaSans Light" panose="020C0403040504050203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y-GB" sz="2200" dirty="0">
                <a:latin typeface="ArponaSans Light" panose="020C0403040504050203"/>
              </a:rPr>
              <a:t>Cyflwyno 1 i CC ym mis Mawrth
Cyflwyno 2 ym mis Mai 
Cyflwyno terfynol ym mis Gorffennaf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FDBF9D-5E45-4BE2-A20E-6D2B8CB89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4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00"/>
    </mc:Choice>
    <mc:Fallback xmlns="">
      <p:transition spd="slow" advTm="77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85BEF-D778-B94C-BA61-14F8C839F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36" y="1792405"/>
            <a:ext cx="5639379" cy="1384995"/>
          </a:xfrm>
        </p:spPr>
        <p:txBody>
          <a:bodyPr/>
          <a:lstStyle/>
          <a:p>
            <a:r>
              <a:rPr lang="cy-GB" dirty="0">
                <a:latin typeface="ArponaSans Light" panose="020C0403040504050203" pitchFamily="34" charset="0"/>
              </a:rPr>
              <a:t>Diolch</a:t>
            </a:r>
            <a:br>
              <a:rPr lang="en-US" dirty="0">
                <a:latin typeface="ArponaSans Light" panose="020C0403040504050203" pitchFamily="34" charset="0"/>
              </a:rPr>
            </a:br>
            <a:r>
              <a:rPr lang="en-US" i="1" dirty="0">
                <a:latin typeface="ArponaSans Light" panose="020C0403040504050203" pitchFamily="34" charset="0"/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2E843-1C16-E046-8620-72210892E5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6436" y="3429000"/>
            <a:ext cx="6119812" cy="1605568"/>
          </a:xfrm>
        </p:spPr>
        <p:txBody>
          <a:bodyPr/>
          <a:lstStyle/>
          <a:p>
            <a:r>
              <a:rPr lang="cy-GB" dirty="0">
                <a:latin typeface="ArponaSans Light" panose="020C0403040504050203" pitchFamily="34" charset="0"/>
              </a:rPr>
              <a:t>Cwestiynau</a:t>
            </a:r>
            <a:r>
              <a:rPr lang="en-US" dirty="0">
                <a:latin typeface="ArponaSans Light" panose="020C0403040504050203" pitchFamily="34" charset="0"/>
              </a:rPr>
              <a:t> </a:t>
            </a:r>
          </a:p>
          <a:p>
            <a:r>
              <a:rPr lang="en-US" i="1" dirty="0">
                <a:latin typeface="ArponaSans Light" panose="020C0403040504050203" pitchFamily="34" charset="0"/>
              </a:rPr>
              <a:t>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55C781-87AE-4B90-A58C-46E3C8B1601A}"/>
              </a:ext>
            </a:extLst>
          </p:cNvPr>
          <p:cNvSpPr txBox="1"/>
          <p:nvPr/>
        </p:nvSpPr>
        <p:spPr>
          <a:xfrm>
            <a:off x="4756355" y="1502707"/>
            <a:ext cx="69538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Dolen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adborth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Fersiwn Cymraeg: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5"/>
              </a:rPr>
              <a:t>https://www.surveymonkey.co.uk/r/AdvSBW?lang=cy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Fersiwn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Saesneg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: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6"/>
              </a:rPr>
              <a:t>https://www.surveymonkey.co.uk/r/AdvSBW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521A6D8-52A2-400E-B0F3-E817ABC77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03"/>
    </mc:Choice>
    <mc:Fallback xmlns="">
      <p:transition spd="slow" advTm="30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21" y="949510"/>
            <a:ext cx="10442038" cy="2520690"/>
          </a:xfrm>
        </p:spPr>
        <p:txBody>
          <a:bodyPr/>
          <a:lstStyle/>
          <a:p>
            <a:r>
              <a:rPr lang="cy-GB" sz="4400" dirty="0">
                <a:latin typeface="ArponaSans Light" panose="020C0403040504050203" pitchFamily="34" charset="0"/>
              </a:rPr>
              <a:t>Nodau'r Cymhwyster</a:t>
            </a:r>
            <a:br>
              <a:rPr lang="cy-GB" sz="4400" i="1" dirty="0"/>
            </a:br>
            <a:br>
              <a:rPr lang="cy-GB" sz="4400" i="1" dirty="0"/>
            </a:br>
            <a:br>
              <a:rPr lang="cy-GB" sz="4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cy-GB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A429-2931-4EA6-8140-E59D393203A6}"/>
              </a:ext>
            </a:extLst>
          </p:cNvPr>
          <p:cNvSpPr txBox="1"/>
          <p:nvPr/>
        </p:nvSpPr>
        <p:spPr>
          <a:xfrm>
            <a:off x="222421" y="1746071"/>
            <a:ext cx="96506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200" dirty="0">
                <a:solidFill>
                  <a:srgbClr val="000000"/>
                </a:solidFill>
                <a:latin typeface="ArponaSans Light" panose="020C0403040504050203" pitchFamily="34" charset="0"/>
              </a:rPr>
              <a:t>Mae’r cymhwyster Bagloriaeth Sgiliau</a:t>
            </a:r>
          </a:p>
          <a:p>
            <a:r>
              <a:rPr lang="cy-GB" sz="2200" dirty="0">
                <a:solidFill>
                  <a:srgbClr val="000000"/>
                </a:solidFill>
                <a:latin typeface="ArponaSans Light" panose="020C0403040504050203" pitchFamily="34" charset="0"/>
              </a:rPr>
              <a:t>Cymru Uwch yn cefnogi:</a:t>
            </a:r>
            <a:br>
              <a:rPr lang="en-US" sz="2200" b="0" dirty="0">
                <a:solidFill>
                  <a:srgbClr val="000000"/>
                </a:solidFill>
              </a:rPr>
            </a:br>
            <a:br>
              <a:rPr lang="en-US" sz="2200" b="0" dirty="0">
                <a:solidFill>
                  <a:srgbClr val="000000"/>
                </a:solidFill>
              </a:rPr>
            </a:br>
            <a:endParaRPr lang="en-GB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3679E7-6CCF-4658-A4F7-2609FF3B4281}"/>
              </a:ext>
            </a:extLst>
          </p:cNvPr>
          <p:cNvSpPr txBox="1"/>
          <p:nvPr/>
        </p:nvSpPr>
        <p:spPr>
          <a:xfrm>
            <a:off x="518985" y="2798806"/>
            <a:ext cx="60300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y-GB" sz="2200" dirty="0">
                <a:solidFill>
                  <a:srgbClr val="000000"/>
                </a:solidFill>
                <a:latin typeface="ArponaSans Light" panose="020C0403040504050203" pitchFamily="34" charset="0"/>
              </a:rPr>
              <a:t>gwerthfawrogiad o bwysigrwydd datblygu a chymhwyso sgiliau mewn amrywiaeth o gyd-destunau;</a:t>
            </a:r>
          </a:p>
          <a:p>
            <a:endParaRPr lang="cy-GB" sz="2200" dirty="0">
              <a:solidFill>
                <a:srgbClr val="000000"/>
              </a:solidFill>
              <a:latin typeface="ArponaSans Light" panose="020C040304050405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y-GB" sz="2200" dirty="0">
                <a:solidFill>
                  <a:srgbClr val="000000"/>
                </a:solidFill>
                <a:latin typeface="ArponaSans Light" panose="020C0403040504050203" pitchFamily="34" charset="0"/>
              </a:rPr>
              <a:t>datblygu menter, annibyniaeth a gwydnwch;</a:t>
            </a:r>
          </a:p>
          <a:p>
            <a:endParaRPr lang="cy-GB" sz="2200" dirty="0">
              <a:solidFill>
                <a:srgbClr val="000000"/>
              </a:solidFill>
              <a:latin typeface="ArponaSans Light" panose="020C040304050405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y-GB" sz="2200" dirty="0">
                <a:solidFill>
                  <a:srgbClr val="000000"/>
                </a:solidFill>
                <a:latin typeface="ArponaSans Light" panose="020C0403040504050203" pitchFamily="34" charset="0"/>
              </a:rPr>
              <a:t>dysgwyr i ddod yn ddinasyddion effeithiol, cyfrifol a gweithgar.</a:t>
            </a:r>
            <a:endParaRPr lang="cy-GB" sz="2200" dirty="0">
              <a:latin typeface="ArponaSans Light" panose="020C0403040504050203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CD2AB52-75C9-4516-BE0A-1CE68EA5E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7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96"/>
    </mc:Choice>
    <mc:Fallback xmlns="">
      <p:transition spd="slow" advTm="56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21" y="734212"/>
            <a:ext cx="5639379" cy="1389419"/>
          </a:xfrm>
        </p:spPr>
        <p:txBody>
          <a:bodyPr/>
          <a:lstStyle/>
          <a:p>
            <a:r>
              <a:rPr lang="cy-GB" sz="4400" dirty="0">
                <a:latin typeface="ArponaSans Light" panose="020C0403040504050203" pitchFamily="34" charset="0"/>
              </a:rPr>
              <a:t>Strwythur</a:t>
            </a:r>
            <a:r>
              <a:rPr lang="cy-GB" dirty="0">
                <a:latin typeface="ArponaSans Light" panose="020C0403040504050203" pitchFamily="34" charset="0"/>
              </a:rPr>
              <a:t>
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6FF5A0-66E7-4CDF-BF85-6C3ACBCD3B38}"/>
              </a:ext>
            </a:extLst>
          </p:cNvPr>
          <p:cNvSpPr txBox="1"/>
          <p:nvPr/>
        </p:nvSpPr>
        <p:spPr>
          <a:xfrm>
            <a:off x="456621" y="1927654"/>
            <a:ext cx="59853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400" dirty="0">
                <a:latin typeface="ArponaSans Light" panose="020C0403040504050203" pitchFamily="34" charset="0"/>
              </a:rPr>
              <a:t>Bydd y cymhwyster yn cynnwys 3 </a:t>
            </a:r>
            <a:r>
              <a:rPr lang="cy-GB" sz="2400" b="1" dirty="0">
                <a:latin typeface="ArponaSans Light" panose="020C0403040504050203" pitchFamily="34" charset="0"/>
              </a:rPr>
              <a:t>Phroject</a:t>
            </a:r>
            <a:r>
              <a:rPr lang="cy-GB" sz="2400" dirty="0">
                <a:latin typeface="ArponaSans Light" panose="020C0403040504050203" pitchFamily="34" charset="0"/>
              </a:rPr>
              <a:t>:</a:t>
            </a:r>
          </a:p>
          <a:p>
            <a:endParaRPr lang="cy-GB" sz="2400" dirty="0">
              <a:latin typeface="ArponaSans Light" panose="020C040304050405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y-GB" sz="2400" dirty="0">
                <a:latin typeface="ArponaSans Light" panose="020C0403040504050203" pitchFamily="34" charset="0"/>
              </a:rPr>
              <a:t>Project Cymuned Fyd-eang (25%)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y-GB" sz="2400" dirty="0">
              <a:latin typeface="ArponaSans Light" panose="020C040304050405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y-GB" sz="2400" dirty="0">
                <a:latin typeface="ArponaSans Light" panose="020C0403040504050203" pitchFamily="34" charset="0"/>
              </a:rPr>
              <a:t>Project Cyrchfannau'r Dyfodol (25%)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y-GB" sz="2400" dirty="0">
              <a:latin typeface="ArponaSans Light" panose="020C040304050405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y-GB" sz="2400" dirty="0">
                <a:latin typeface="ArponaSans Light" panose="020C0403040504050203" pitchFamily="34" charset="0"/>
              </a:rPr>
              <a:t>Project Unigol (50%)</a:t>
            </a:r>
            <a:endParaRPr lang="cy-GB" sz="2400" dirty="0">
              <a:solidFill>
                <a:srgbClr val="FF0000"/>
              </a:solidFill>
              <a:latin typeface="ArponaSans Light" panose="020C0403040504050203" pitchFamily="34" charset="0"/>
            </a:endParaRPr>
          </a:p>
        </p:txBody>
      </p:sp>
      <p:pic>
        <p:nvPicPr>
          <p:cNvPr id="5" name="Picture 2" descr="Icon&#10;&#10;Description automatically generated">
            <a:extLst>
              <a:ext uri="{FF2B5EF4-FFF2-40B4-BE49-F238E27FC236}">
                <a16:creationId xmlns:a16="http://schemas.microsoft.com/office/drawing/2014/main" id="{A619D11A-9044-4A42-A42B-9AFCCF378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408" y="729071"/>
            <a:ext cx="1323074" cy="132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F9CA3589-422E-4E8D-ACE3-60814D6A5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457" y="2411143"/>
            <a:ext cx="1323074" cy="172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C0B2FC-66B2-4EE3-94FC-2ED0983EF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678" y="4722953"/>
            <a:ext cx="1323074" cy="152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36D3C9-92B9-4CF4-80F8-C148AD3E4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9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62"/>
    </mc:Choice>
    <mc:Fallback xmlns="">
      <p:transition spd="slow" advTm="43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07" y="648917"/>
            <a:ext cx="5639379" cy="605481"/>
          </a:xfrm>
        </p:spPr>
        <p:txBody>
          <a:bodyPr/>
          <a:lstStyle/>
          <a:p>
            <a:r>
              <a:rPr lang="cy-GB" sz="4400" dirty="0">
                <a:latin typeface="ArponaSans Light" panose="020C0403040504050203" pitchFamily="34" charset="0"/>
              </a:rPr>
              <a:t>Dyraniad amser
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0BAC3-CAEF-47CA-8B20-F1DF3108A129}"/>
              </a:ext>
            </a:extLst>
          </p:cNvPr>
          <p:cNvSpPr txBox="1"/>
          <p:nvPr/>
        </p:nvSpPr>
        <p:spPr>
          <a:xfrm>
            <a:off x="208907" y="1254398"/>
            <a:ext cx="5887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400" dirty="0">
                <a:latin typeface="ArponaSans Light" panose="020C0403040504050203" pitchFamily="34" charset="0"/>
              </a:rPr>
              <a:t>Dyrennir 120 awr i bob Project.
</a:t>
            </a:r>
            <a:endParaRPr lang="cy-GB" sz="2800" dirty="0">
              <a:latin typeface="ArponaSans Light" panose="020C0403040504050203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518D945-7BCD-4DBD-8A8D-1B8C770D88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58257"/>
              </p:ext>
            </p:extLst>
          </p:nvPr>
        </p:nvGraphicFramePr>
        <p:xfrm>
          <a:off x="173317" y="2003829"/>
          <a:ext cx="8379039" cy="312218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11812">
                  <a:extLst>
                    <a:ext uri="{9D8B030D-6E8A-4147-A177-3AD203B41FA5}">
                      <a16:colId xmlns:a16="http://schemas.microsoft.com/office/drawing/2014/main" val="2852923635"/>
                    </a:ext>
                  </a:extLst>
                </a:gridCol>
                <a:gridCol w="3038537">
                  <a:extLst>
                    <a:ext uri="{9D8B030D-6E8A-4147-A177-3AD203B41FA5}">
                      <a16:colId xmlns:a16="http://schemas.microsoft.com/office/drawing/2014/main" val="2615538488"/>
                    </a:ext>
                  </a:extLst>
                </a:gridCol>
                <a:gridCol w="2128690">
                  <a:extLst>
                    <a:ext uri="{9D8B030D-6E8A-4147-A177-3AD203B41FA5}">
                      <a16:colId xmlns:a16="http://schemas.microsoft.com/office/drawing/2014/main" val="2232704895"/>
                    </a:ext>
                  </a:extLst>
                </a:gridCol>
              </a:tblGrid>
              <a:tr h="844474">
                <a:tc>
                  <a:txBody>
                    <a:bodyPr/>
                    <a:lstStyle/>
                    <a:p>
                      <a:pPr algn="ctr"/>
                      <a:r>
                        <a:rPr lang="cy-GB" sz="2400" noProof="0" dirty="0">
                          <a:solidFill>
                            <a:schemeClr val="tx1"/>
                          </a:solidFill>
                          <a:latin typeface="ArponaSans Light" panose="020C0403040504050203" pitchFamily="34" charset="0"/>
                        </a:rPr>
                        <a:t>Cydran
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y-GB" sz="2400" noProof="0" dirty="0">
                          <a:solidFill>
                            <a:schemeClr val="tx1"/>
                          </a:solidFill>
                          <a:latin typeface="ArponaSans Light" panose="020C0403040504050203" pitchFamily="34" charset="0"/>
                        </a:rPr>
                        <a:t>Addysgu a Dysgu (awr)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y-GB" sz="2400" noProof="0" dirty="0">
                          <a:solidFill>
                            <a:schemeClr val="tx1"/>
                          </a:solidFill>
                          <a:latin typeface="ArponaSans Light" panose="020C0403040504050203" pitchFamily="34" charset="0"/>
                        </a:rPr>
                        <a:t>Asesiad (awr)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075814"/>
                  </a:ext>
                </a:extLst>
              </a:tr>
              <a:tr h="844474">
                <a:tc>
                  <a:txBody>
                    <a:bodyPr/>
                    <a:lstStyle/>
                    <a:p>
                      <a:pPr algn="ctr"/>
                      <a:r>
                        <a:rPr lang="cy-GB" sz="2400" b="1" noProof="0">
                          <a:latin typeface="ArponaSans Light" panose="020C0403040504050203" pitchFamily="34" charset="0"/>
                        </a:rPr>
                        <a:t>Cymuned Fyd-eang
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y-GB" sz="2400" noProof="0">
                          <a:latin typeface="ArponaSans Light" panose="020C0403040504050203" pitchFamily="34" charset="0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y-GB" sz="2400" noProof="0">
                          <a:latin typeface="ArponaSans Light" panose="020C0403040504050203" pitchFamily="34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899927"/>
                  </a:ext>
                </a:extLst>
              </a:tr>
              <a:tr h="844474">
                <a:tc>
                  <a:txBody>
                    <a:bodyPr/>
                    <a:lstStyle/>
                    <a:p>
                      <a:pPr algn="ctr"/>
                      <a:r>
                        <a:rPr lang="cy-GB" sz="2400" b="1" noProof="0" dirty="0">
                          <a:latin typeface="ArponaSans Light" panose="020C0403040504050203" pitchFamily="34" charset="0"/>
                        </a:rPr>
                        <a:t>Cyrchfannau'r Dyfodol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y-GB" sz="2400" noProof="0" dirty="0">
                          <a:latin typeface="ArponaSans Light" panose="020C0403040504050203" pitchFamily="34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y-GB" sz="2400" noProof="0" dirty="0">
                          <a:latin typeface="ArponaSans Light" panose="020C0403040504050203" pitchFamily="34" charset="0"/>
                        </a:rPr>
                        <a:t>40</a:t>
                      </a:r>
                    </a:p>
                    <a:p>
                      <a:pPr algn="ctr"/>
                      <a:endParaRPr lang="cy-GB" sz="2400" noProof="0" dirty="0">
                        <a:latin typeface="ArponaSans Light" panose="020C040304050405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960212"/>
                  </a:ext>
                </a:extLst>
              </a:tr>
              <a:tr h="588767">
                <a:tc>
                  <a:txBody>
                    <a:bodyPr/>
                    <a:lstStyle/>
                    <a:p>
                      <a:pPr algn="ctr"/>
                      <a:r>
                        <a:rPr lang="cy-GB" sz="2400" b="1" noProof="0" dirty="0">
                          <a:latin typeface="ArponaSans Light" panose="020C0403040504050203" pitchFamily="34" charset="0"/>
                        </a:rPr>
                        <a:t>Project Unigol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y-GB" sz="2400" noProof="0" dirty="0">
                          <a:latin typeface="ArponaSans Light" panose="020C0403040504050203" pitchFamily="34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y-GB" sz="2400" noProof="0" dirty="0">
                          <a:latin typeface="ArponaSans Light" panose="020C0403040504050203" pitchFamily="34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007222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99E7C92-DC4B-4186-923C-FE906283B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8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80"/>
    </mc:Choice>
    <mc:Fallback xmlns="">
      <p:transition spd="slow" advTm="60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98FC4-71D1-4682-877B-371B006D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43" y="0"/>
            <a:ext cx="5029200" cy="1222707"/>
          </a:xfrm>
        </p:spPr>
        <p:txBody>
          <a:bodyPr/>
          <a:lstStyle/>
          <a:p>
            <a:br>
              <a:rPr lang="cy-GB" sz="4400" dirty="0"/>
            </a:br>
            <a:r>
              <a:rPr lang="cy-GB" sz="4400" dirty="0">
                <a:latin typeface="ArponaSans Light" panose="020C0403040504050203" pitchFamily="34" charset="0"/>
              </a:rPr>
              <a:t>Sgiliau Cyfannol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CBD90B-A99C-42BF-B9D1-8E0DBFE5AF02}"/>
              </a:ext>
            </a:extLst>
          </p:cNvPr>
          <p:cNvSpPr txBox="1"/>
          <p:nvPr/>
        </p:nvSpPr>
        <p:spPr>
          <a:xfrm>
            <a:off x="321276" y="1287981"/>
            <a:ext cx="5029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400" dirty="0">
                <a:latin typeface="ArponaSans" panose="020C0503040504050203" pitchFamily="34" charset="0"/>
              </a:rPr>
              <a:t>Mae'r cymhwyster yn seiliedig ar y 4 Sgil Cyfannol. </a:t>
            </a:r>
          </a:p>
          <a:p>
            <a:r>
              <a:rPr lang="cy-GB" sz="2400" dirty="0">
                <a:latin typeface="ArponaSans" panose="020C0503040504050203" pitchFamily="34" charset="0"/>
              </a:rPr>
              <a:t>
Bydd y sgiliau hyn yn cael eu datblygu i safon lefel 3, yn ddilyniant o lefel 2 y bydd y rhan fwyaf o ddysgwyr wedi’i gyflawni yn CA4 .</a:t>
            </a:r>
          </a:p>
          <a:p>
            <a:r>
              <a:rPr lang="cy-GB" sz="2400" dirty="0">
                <a:latin typeface="ArponaSans" panose="020C0503040504050203" pitchFamily="34" charset="0"/>
              </a:rPr>
              <a:t>
Bydd pob un o'r 4 sgil cyfannol yn cael eu hasesu ym mhob un o'r 3 Phroject.
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ED86F6-A23F-4BCB-90FE-E90EA102A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2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92"/>
    </mc:Choice>
    <mc:Fallback xmlns="">
      <p:transition spd="slow" advTm="5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81" y="134716"/>
            <a:ext cx="10442038" cy="3296287"/>
          </a:xfrm>
        </p:spPr>
        <p:txBody>
          <a:bodyPr/>
          <a:lstStyle/>
          <a:p>
            <a:r>
              <a:rPr lang="cy-GB" sz="3600" dirty="0">
                <a:latin typeface="ArponaSans Light" panose="020C0403040504050203" pitchFamily="34" charset="0"/>
              </a:rPr>
              <a:t>Sgiliau Penodol Cynllunio a Threfnu</a:t>
            </a:r>
            <a:br>
              <a:rPr lang="cy-GB" sz="4400" i="1" dirty="0"/>
            </a:br>
            <a:br>
              <a:rPr lang="cy-GB" sz="4400" i="1" dirty="0"/>
            </a:br>
            <a:br>
              <a:rPr lang="cy-GB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cy-GB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cy-GB" sz="4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cy-GB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A429-2931-4EA6-8140-E59D393203A6}"/>
              </a:ext>
            </a:extLst>
          </p:cNvPr>
          <p:cNvSpPr txBox="1"/>
          <p:nvPr/>
        </p:nvSpPr>
        <p:spPr>
          <a:xfrm>
            <a:off x="197707" y="1837940"/>
            <a:ext cx="96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2656A7-D241-4AAB-8FAD-B6603EEFA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58692"/>
              </p:ext>
            </p:extLst>
          </p:nvPr>
        </p:nvGraphicFramePr>
        <p:xfrm>
          <a:off x="197707" y="1030324"/>
          <a:ext cx="7438769" cy="3875308"/>
        </p:xfrm>
        <a:graphic>
          <a:graphicData uri="http://schemas.openxmlformats.org/drawingml/2006/table">
            <a:tbl>
              <a:tblPr>
                <a:solidFill>
                  <a:srgbClr val="FFC800"/>
                </a:solidFill>
              </a:tblPr>
              <a:tblGrid>
                <a:gridCol w="628698">
                  <a:extLst>
                    <a:ext uri="{9D8B030D-6E8A-4147-A177-3AD203B41FA5}">
                      <a16:colId xmlns:a16="http://schemas.microsoft.com/office/drawing/2014/main" val="2283034109"/>
                    </a:ext>
                  </a:extLst>
                </a:gridCol>
                <a:gridCol w="6810071">
                  <a:extLst>
                    <a:ext uri="{9D8B030D-6E8A-4147-A177-3AD203B41FA5}">
                      <a16:colId xmlns:a16="http://schemas.microsoft.com/office/drawing/2014/main" val="3173903548"/>
                    </a:ext>
                  </a:extLst>
                </a:gridCol>
              </a:tblGrid>
              <a:tr h="457023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ial" panose="020B0604020202020204" pitchFamily="34" charset="0"/>
                        </a:rPr>
                        <a:t>1.1 </a:t>
                      </a:r>
                      <a:endParaRPr lang="cy-GB" sz="3600" b="0" i="0" noProof="0">
                        <a:effectLst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Nodi rhesymeg y project.   </a:t>
                      </a:r>
                      <a:endParaRPr lang="cy-GB" sz="36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943362"/>
                  </a:ext>
                </a:extLst>
              </a:tr>
              <a:tr h="37070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ial" panose="020B0604020202020204" pitchFamily="34" charset="0"/>
                        </a:rPr>
                        <a:t>1.2 </a:t>
                      </a:r>
                      <a:endParaRPr lang="cy-GB" sz="3600" b="0" i="0" noProof="0">
                        <a:effectLst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Gosod nodau ac amcanion priodol a realistig. </a:t>
                      </a:r>
                      <a:endParaRPr lang="cy-GB" sz="36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387848"/>
                  </a:ext>
                </a:extLst>
              </a:tr>
              <a:tr h="395417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ial" panose="020B0604020202020204" pitchFamily="34" charset="0"/>
                        </a:rPr>
                        <a:t>1.3 </a:t>
                      </a:r>
                      <a:endParaRPr lang="cy-GB" sz="3600" b="0" i="0" noProof="0">
                        <a:effectLst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Cynllunio ymchwil briodol a pherthnasol. </a:t>
                      </a:r>
                      <a:endParaRPr lang="cy-GB" sz="36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7795892"/>
                  </a:ext>
                </a:extLst>
              </a:tr>
              <a:tr h="395416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ial" panose="020B0604020202020204" pitchFamily="34" charset="0"/>
                        </a:rPr>
                        <a:t>1.4 </a:t>
                      </a:r>
                      <a:endParaRPr lang="cy-GB" sz="3600" b="0" i="0" noProof="0">
                        <a:effectLst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Trefnu gweithgareddau a thasgau. </a:t>
                      </a:r>
                      <a:endParaRPr lang="cy-GB" sz="36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771952"/>
                  </a:ext>
                </a:extLst>
              </a:tr>
              <a:tr h="444843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ial" panose="020B0604020202020204" pitchFamily="34" charset="0"/>
                        </a:rPr>
                        <a:t>1.5 </a:t>
                      </a:r>
                      <a:endParaRPr lang="cy-GB" sz="3600" b="0" i="0" noProof="0">
                        <a:effectLst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Dewis a defnyddio technegau a/neu offer rheoli project priodol. </a:t>
                      </a: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792796"/>
                  </a:ext>
                </a:extLst>
              </a:tr>
              <a:tr h="370703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ial" panose="020B0604020202020204" pitchFamily="34" charset="0"/>
                        </a:rPr>
                        <a:t>1.6 </a:t>
                      </a:r>
                      <a:endParaRPr lang="cy-GB" sz="3600" b="0" i="0" noProof="0">
                        <a:effectLst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Diffinio blaenoriaethau a meini prawf llwyddiant. </a:t>
                      </a:r>
                      <a:endParaRPr lang="cy-GB" sz="36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0405852"/>
                  </a:ext>
                </a:extLst>
              </a:tr>
              <a:tr h="667265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ial" panose="020B0604020202020204" pitchFamily="34" charset="0"/>
                        </a:rPr>
                        <a:t>1.7 </a:t>
                      </a:r>
                      <a:endParaRPr lang="cy-GB" sz="3600" b="0" i="0" noProof="0">
                        <a:effectLst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Monitro cynnydd yn erbyn cynllun project (gan gynnwys datblygiadau ac addasiadau i unrhyw ddigwyddiadau na chafodd eu rhagweld). </a:t>
                      </a:r>
                      <a:endParaRPr lang="cy-GB" sz="36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499219"/>
                  </a:ext>
                </a:extLst>
              </a:tr>
              <a:tr h="37070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ial" panose="020B0604020202020204" pitchFamily="34" charset="0"/>
                        </a:rPr>
                        <a:t>1.8 </a:t>
                      </a:r>
                      <a:endParaRPr lang="cy-GB" sz="3600" b="0" i="0" noProof="0">
                        <a:effectLst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Rheoli adnoddau, amserlenni a risgiau posibl.  </a:t>
                      </a:r>
                      <a:endParaRPr lang="cy-GB" sz="36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75447"/>
                  </a:ext>
                </a:extLst>
              </a:tr>
              <a:tr h="403237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ial" panose="020B0604020202020204" pitchFamily="34" charset="0"/>
                        </a:rPr>
                        <a:t>1.9 </a:t>
                      </a:r>
                      <a:endParaRPr lang="cy-GB" sz="3600" b="0" i="0" noProof="0">
                        <a:effectLst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Rheoli a blaenoriaethu gwaith. </a:t>
                      </a:r>
                      <a:endParaRPr lang="cy-GB" sz="36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3418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6603C89-4898-4CFE-8850-7EF9BE6A7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383" y="2295866"/>
            <a:ext cx="1201714" cy="123486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DE3DE7-AE84-4C45-BA51-690F1791E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30"/>
    </mc:Choice>
    <mc:Fallback xmlns="">
      <p:transition spd="slow" advTm="64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81" y="128297"/>
            <a:ext cx="10442038" cy="2548390"/>
          </a:xfrm>
        </p:spPr>
        <p:txBody>
          <a:bodyPr/>
          <a:lstStyle/>
          <a:p>
            <a:r>
              <a:rPr lang="cy-GB" sz="2800" dirty="0">
                <a:latin typeface="ArponaSans Light" panose="020C0403040504050203" pitchFamily="34" charset="0"/>
              </a:rPr>
              <a:t>Sgiliau Penodol Meddwl yn Feirniadol a Datrys Problemau</a:t>
            </a:r>
            <a:br>
              <a:rPr lang="cy-GB" sz="3600" i="1" dirty="0"/>
            </a:br>
            <a:br>
              <a:rPr lang="cy-GB" sz="3600" i="1" dirty="0"/>
            </a:br>
            <a:br>
              <a:rPr lang="cy-GB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cy-GB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cy-GB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cy-GB" sz="4400" i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2656A7-D241-4AAB-8FAD-B6603EEFA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881602"/>
              </p:ext>
            </p:extLst>
          </p:nvPr>
        </p:nvGraphicFramePr>
        <p:xfrm>
          <a:off x="197707" y="641300"/>
          <a:ext cx="7933039" cy="4624564"/>
        </p:xfrm>
        <a:graphic>
          <a:graphicData uri="http://schemas.openxmlformats.org/drawingml/2006/table">
            <a:tbl>
              <a:tblPr/>
              <a:tblGrid>
                <a:gridCol w="670473">
                  <a:extLst>
                    <a:ext uri="{9D8B030D-6E8A-4147-A177-3AD203B41FA5}">
                      <a16:colId xmlns:a16="http://schemas.microsoft.com/office/drawing/2014/main" val="2283034109"/>
                    </a:ext>
                  </a:extLst>
                </a:gridCol>
                <a:gridCol w="7262566">
                  <a:extLst>
                    <a:ext uri="{9D8B030D-6E8A-4147-A177-3AD203B41FA5}">
                      <a16:colId xmlns:a16="http://schemas.microsoft.com/office/drawing/2014/main" val="3173903548"/>
                    </a:ext>
                  </a:extLst>
                </a:gridCol>
              </a:tblGrid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600" b="0" i="0" noProof="0">
                          <a:effectLst/>
                          <a:latin typeface="ArponaSans Light" panose="020C0403040504050203" pitchFamily="34" charset="0"/>
                        </a:rPr>
                        <a:t>2.1 </a:t>
                      </a:r>
                      <a:endParaRPr lang="cy-GB" sz="28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Mynd i'r afael â phroblemau cymhleth gan ddefnyddio cwestiynau ystyrlon. </a:t>
                      </a:r>
                      <a:endParaRPr lang="cy-GB" sz="32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943362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600" b="0" i="0" noProof="0">
                          <a:effectLst/>
                          <a:latin typeface="ArponaSans Light" panose="020C0403040504050203" pitchFamily="34" charset="0"/>
                        </a:rPr>
                        <a:t>2.2 </a:t>
                      </a:r>
                      <a:endParaRPr lang="cy-GB" sz="28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Defnyddio dulliau i ddatrys problemau cymhleth, gan gynnwys technegau ymchwil â ffocws, i gasglu gwybodaeth gynradd ac eilaidd. </a:t>
                      </a:r>
                      <a:endParaRPr lang="cy-GB" sz="32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387848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600" b="0" i="0" noProof="0">
                          <a:effectLst/>
                          <a:latin typeface="ArponaSans Light" panose="020C0403040504050203" pitchFamily="34" charset="0"/>
                        </a:rPr>
                        <a:t>2.3 </a:t>
                      </a:r>
                      <a:endParaRPr lang="cy-GB" sz="28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Dewis gwybodaeth briodol drwy werthuso hygrededd yn feirniadol a chydnabod rhagfarn a thybiaethau. </a:t>
                      </a:r>
                      <a:endParaRPr lang="cy-GB" sz="32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79589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600" b="0" i="0" noProof="0">
                          <a:effectLst/>
                          <a:latin typeface="ArponaSans Light" panose="020C0403040504050203" pitchFamily="34" charset="0"/>
                        </a:rPr>
                        <a:t>2.4 </a:t>
                      </a:r>
                      <a:endParaRPr lang="cy-GB" sz="28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Dadansoddi gwybodaeth gymhleth a thynnu pwyntiau allweddol allan. </a:t>
                      </a:r>
                      <a:endParaRPr lang="cy-GB" sz="32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77195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600" b="0" i="0" noProof="0">
                          <a:effectLst/>
                          <a:latin typeface="ArponaSans Light" panose="020C0403040504050203" pitchFamily="34" charset="0"/>
                        </a:rPr>
                        <a:t>2.5 </a:t>
                      </a:r>
                      <a:endParaRPr lang="cy-GB" sz="28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Cyfosod gwybodaeth cynradd ac eilaidd sy'n cynnwys barn, safbwyntiau a dadleuon amgen. </a:t>
                      </a:r>
                      <a:endParaRPr lang="cy-GB" sz="32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792796"/>
                  </a:ext>
                </a:extLst>
              </a:tr>
              <a:tr h="35650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600" b="0" i="0" noProof="0">
                          <a:effectLst/>
                          <a:latin typeface="ArponaSans Light" panose="020C0403040504050203" pitchFamily="34" charset="0"/>
                        </a:rPr>
                        <a:t>2.6 </a:t>
                      </a:r>
                      <a:endParaRPr lang="cy-GB" sz="28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Defnyddio dull academaidd o gyfeirio yn gywir. </a:t>
                      </a:r>
                      <a:endParaRPr lang="cy-GB" sz="32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40585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600" b="0" i="0" noProof="0">
                          <a:effectLst/>
                          <a:latin typeface="ArponaSans Light" panose="020C0403040504050203" pitchFamily="34" charset="0"/>
                        </a:rPr>
                        <a:t>2.7 </a:t>
                      </a:r>
                      <a:endParaRPr lang="cy-GB" sz="28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Llunio ymatebion sy'n seiliedig ar dystiolaeth, yn ddarbwyllol ac yn argyhoeddiadol. </a:t>
                      </a:r>
                      <a:endParaRPr lang="cy-GB" sz="32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499219"/>
                  </a:ext>
                </a:extLst>
              </a:tr>
              <a:tr h="363914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600" b="0" i="0" noProof="0">
                          <a:effectLst/>
                          <a:latin typeface="ArponaSans Light" panose="020C0403040504050203" pitchFamily="34" charset="0"/>
                        </a:rPr>
                        <a:t>2.8 </a:t>
                      </a:r>
                      <a:endParaRPr lang="cy-GB" sz="28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Cynnig a chyfiawnhau atebion priodol. </a:t>
                      </a:r>
                      <a:endParaRPr lang="cy-GB" sz="32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75447"/>
                  </a:ext>
                </a:extLst>
              </a:tr>
              <a:tr h="355835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600" b="0" i="0" noProof="0">
                          <a:effectLst/>
                          <a:latin typeface="ArponaSans Light" panose="020C0403040504050203" pitchFamily="34" charset="0"/>
                        </a:rPr>
                        <a:t>2.9 </a:t>
                      </a:r>
                      <a:endParaRPr lang="cy-GB" sz="28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Llunio barn ddilys a chasgliadau rhesymegol. </a:t>
                      </a:r>
                      <a:endParaRPr lang="cy-GB" sz="32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3418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DE77FDF-3578-4511-A7BE-F793C3348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1851" y="2428384"/>
            <a:ext cx="1233242" cy="122443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1E647E8-7D7E-4F3C-9AF1-F9D26C887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1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49"/>
    </mc:Choice>
    <mc:Fallback xmlns="">
      <p:transition spd="slow" advTm="56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16" y="245196"/>
            <a:ext cx="10442038" cy="3185487"/>
          </a:xfrm>
        </p:spPr>
        <p:txBody>
          <a:bodyPr/>
          <a:lstStyle/>
          <a:p>
            <a:r>
              <a:rPr lang="cy-GB" sz="3600" dirty="0">
                <a:latin typeface="ArponaSans Light" panose="020C0403040504050203" pitchFamily="34" charset="0"/>
              </a:rPr>
              <a:t>Sgiliau Penodol Creadigedd ac Arloesi</a:t>
            </a:r>
            <a:br>
              <a:rPr lang="cy-GB" sz="4400" i="1" dirty="0"/>
            </a:br>
            <a:br>
              <a:rPr lang="cy-GB" sz="4400" i="1" dirty="0"/>
            </a:br>
            <a:br>
              <a:rPr lang="cy-GB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cy-GB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cy-GB" sz="4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cy-GB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A429-2931-4EA6-8140-E59D393203A6}"/>
              </a:ext>
            </a:extLst>
          </p:cNvPr>
          <p:cNvSpPr txBox="1"/>
          <p:nvPr/>
        </p:nvSpPr>
        <p:spPr>
          <a:xfrm>
            <a:off x="197707" y="1837940"/>
            <a:ext cx="96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2656A7-D241-4AAB-8FAD-B6603EEFA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916861"/>
              </p:ext>
            </p:extLst>
          </p:nvPr>
        </p:nvGraphicFramePr>
        <p:xfrm>
          <a:off x="197707" y="958505"/>
          <a:ext cx="7525265" cy="4611970"/>
        </p:xfrm>
        <a:graphic>
          <a:graphicData uri="http://schemas.openxmlformats.org/drawingml/2006/table">
            <a:tbl>
              <a:tblPr/>
              <a:tblGrid>
                <a:gridCol w="636009">
                  <a:extLst>
                    <a:ext uri="{9D8B030D-6E8A-4147-A177-3AD203B41FA5}">
                      <a16:colId xmlns:a16="http://schemas.microsoft.com/office/drawing/2014/main" val="2283034109"/>
                    </a:ext>
                  </a:extLst>
                </a:gridCol>
                <a:gridCol w="6889256">
                  <a:extLst>
                    <a:ext uri="{9D8B030D-6E8A-4147-A177-3AD203B41FA5}">
                      <a16:colId xmlns:a16="http://schemas.microsoft.com/office/drawing/2014/main" val="3173903548"/>
                    </a:ext>
                  </a:extLst>
                </a:gridCol>
              </a:tblGrid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ponaSans Light" panose="020C0403040504050203" pitchFamily="34" charset="0"/>
                        </a:rPr>
                        <a:t>3.1 </a:t>
                      </a:r>
                      <a:endParaRPr lang="cy-GB" sz="32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Cynhyrchu syniadau'n annibynnol. </a:t>
                      </a:r>
                      <a:endParaRPr lang="cy-GB" sz="32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94336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ponaSans Light" panose="020C0403040504050203" pitchFamily="34" charset="0"/>
                        </a:rPr>
                        <a:t>3.2 </a:t>
                      </a:r>
                      <a:endParaRPr lang="cy-GB" sz="32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Cynhyrchu syniadau newydd drwy rannu, lledaenu ac adeiladu ar feddwl creadigol cydweithredol. </a:t>
                      </a:r>
                      <a:endParaRPr lang="cy-GB" sz="32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387848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ponaSans Light" panose="020C0403040504050203" pitchFamily="34" charset="0"/>
                        </a:rPr>
                        <a:t>3.3 </a:t>
                      </a:r>
                      <a:endParaRPr lang="cy-GB" sz="32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Gwneud cysylltiadau rhwng gwahanol wybodaeth er mwyn cefnogi canlyniadau. </a:t>
                      </a:r>
                      <a:endParaRPr lang="cy-GB" sz="32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79589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ponaSans Light" panose="020C0403040504050203" pitchFamily="34" charset="0"/>
                        </a:rPr>
                        <a:t>3.4 </a:t>
                      </a:r>
                      <a:endParaRPr lang="cy-GB" sz="32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Defnyddio meddwl yn greadigol i ddadansoddi gwybodaeth a syniadau. </a:t>
                      </a:r>
                      <a:endParaRPr lang="cy-GB" sz="32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77195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ponaSans Light" panose="020C0403040504050203" pitchFamily="34" charset="0"/>
                        </a:rPr>
                        <a:t>3.5 </a:t>
                      </a:r>
                      <a:endParaRPr lang="cy-GB" sz="32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Ystyried dichonoldeb gweithredu syniadau a chanlyniadau. </a:t>
                      </a:r>
                      <a:endParaRPr lang="cy-GB" sz="32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792796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ponaSans Light" panose="020C0403040504050203" pitchFamily="34" charset="0"/>
                        </a:rPr>
                        <a:t>3.6 </a:t>
                      </a:r>
                      <a:endParaRPr lang="cy-GB" sz="32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Defnyddio technegau gwneud penderfyniadau gwrthrychol i gyfiawnhau dewis y syniad mwyaf priodol, gan gynnwys barn pobl eraill lle bo hynny'n briodol. </a:t>
                      </a:r>
                      <a:endParaRPr lang="cy-GB" sz="32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40585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ponaSans Light" panose="020C0403040504050203" pitchFamily="34" charset="0"/>
                        </a:rPr>
                        <a:t>3.7 </a:t>
                      </a:r>
                      <a:endParaRPr lang="cy-GB" sz="32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Archwilio, mireinio, addasu a datblygu syniadau a chanlyniadau priodol. </a:t>
                      </a:r>
                      <a:endParaRPr lang="cy-GB" sz="32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499219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cy-GB" sz="1800" b="0" i="0" noProof="0">
                          <a:effectLst/>
                          <a:latin typeface="ArponaSans Light" panose="020C0403040504050203" pitchFamily="34" charset="0"/>
                        </a:rPr>
                        <a:t>3.8 </a:t>
                      </a:r>
                      <a:endParaRPr lang="cy-GB" sz="3200" b="0" i="0" noProof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800" b="0" i="0" noProof="0" dirty="0">
                          <a:effectLst/>
                          <a:latin typeface="ArponaSans Light" panose="020C0403040504050203" pitchFamily="34" charset="0"/>
                        </a:rPr>
                        <a:t>Datblygu dulliau cyfathrebu arloesol sy'n briodol i'r gynulleidfa. </a:t>
                      </a:r>
                      <a:endParaRPr lang="cy-GB" sz="3200" b="0" i="0" noProof="0" dirty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7544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BEA71A6-09E5-4D1D-9D16-F6303BCC6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1509" y="2459612"/>
            <a:ext cx="1293545" cy="13773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8B425B8-2419-416E-9333-82D7948DB4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7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10"/>
    </mc:Choice>
    <mc:Fallback xmlns="">
      <p:transition spd="slow" advTm="58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ebebe9-ad9c-417c-96aa-6a2f5b72dbd6"/>
    <lcf76f155ced4ddcb4097134ff3c332f xmlns="101960c9-2583-49a4-9434-4c0cad7b266a">
      <Terms xmlns="http://schemas.microsoft.com/office/infopath/2007/PartnerControls"/>
    </lcf76f155ced4ddcb4097134ff3c332f>
    <QA xmlns="101960c9-2583-49a4-9434-4c0cad7b266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8D75E50D38D1449095CDF5BED87B3E" ma:contentTypeVersion="17" ma:contentTypeDescription="Create a new document." ma:contentTypeScope="" ma:versionID="3c8f14f873ccd1c875805ea3f7694a55">
  <xsd:schema xmlns:xsd="http://www.w3.org/2001/XMLSchema" xmlns:xs="http://www.w3.org/2001/XMLSchema" xmlns:p="http://schemas.microsoft.com/office/2006/metadata/properties" xmlns:ns2="101960c9-2583-49a4-9434-4c0cad7b266a" xmlns:ns3="10ebebe9-ad9c-417c-96aa-6a2f5b72dbd6" targetNamespace="http://schemas.microsoft.com/office/2006/metadata/properties" ma:root="true" ma:fieldsID="b6fc58c2f594342e741bcf03fc6c903b" ns2:_="" ns3:_="">
    <xsd:import namespace="101960c9-2583-49a4-9434-4c0cad7b266a"/>
    <xsd:import namespace="10ebebe9-ad9c-417c-96aa-6a2f5b72d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Q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960c9-2583-49a4-9434-4c0cad7b26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QA" ma:index="11" nillable="true" ma:displayName="QA" ma:format="Dropdown" ma:internalName="QA">
      <xsd:simpleType>
        <xsd:restriction base="dms:Text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d004107-dac0-45af-83fb-11757b2c83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ebebe9-ad9c-417c-96aa-6a2f5b72d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40415d4-f299-47ec-b407-4f9e04a2822d}" ma:internalName="TaxCatchAll" ma:showField="CatchAllData" ma:web="10ebebe9-ad9c-417c-96aa-6a2f5b72db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B3FEA9-EB6C-4CB8-B0D7-3700B87625B0}">
  <ds:schemaRefs>
    <ds:schemaRef ds:uri="http://purl.org/dc/dcmitype/"/>
    <ds:schemaRef ds:uri="10ebebe9-ad9c-417c-96aa-6a2f5b72dbd6"/>
    <ds:schemaRef ds:uri="http://purl.org/dc/elements/1.1/"/>
    <ds:schemaRef ds:uri="http://schemas.openxmlformats.org/package/2006/metadata/core-properties"/>
    <ds:schemaRef ds:uri="101960c9-2583-49a4-9434-4c0cad7b266a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BB1FE9A-A24D-463C-AA4D-691D1A16E8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FDA91D-1DA4-4FDE-87DC-361F7E57EBDD}">
  <ds:schemaRefs>
    <ds:schemaRef ds:uri="101960c9-2583-49a4-9434-4c0cad7b266a"/>
    <ds:schemaRef ds:uri="10ebebe9-ad9c-417c-96aa-6a2f5b72db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1425</TotalTime>
  <Words>1475</Words>
  <Application>Microsoft Office PowerPoint</Application>
  <PresentationFormat>Widescreen</PresentationFormat>
  <Paragraphs>243</Paragraphs>
  <Slides>20</Slides>
  <Notes>16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BSC Uwch – Briffio AdvSBW - Briefing     </vt:lpstr>
      <vt:lpstr>Datblygu’r cymhwyster</vt:lpstr>
      <vt:lpstr>Nodau'r Cymhwyster   </vt:lpstr>
      <vt:lpstr>Strwythur
</vt:lpstr>
      <vt:lpstr>Dyraniad amser
</vt:lpstr>
      <vt:lpstr> Sgiliau Cyfannol</vt:lpstr>
      <vt:lpstr>Sgiliau Penodol Cynllunio a Threfnu     </vt:lpstr>
      <vt:lpstr>Sgiliau Penodol Meddwl yn Feirniadol a Datrys Problemau     </vt:lpstr>
      <vt:lpstr>Sgiliau Penodol Creadigedd ac Arloesi     </vt:lpstr>
      <vt:lpstr>Sgiliau Penodol Effeithiolrwydd Personol     </vt:lpstr>
      <vt:lpstr>Sgiliau Mewnblanedig     </vt:lpstr>
      <vt:lpstr>     </vt:lpstr>
      <vt:lpstr>     </vt:lpstr>
      <vt:lpstr>     </vt:lpstr>
      <vt:lpstr>     </vt:lpstr>
      <vt:lpstr>     </vt:lpstr>
      <vt:lpstr>     </vt:lpstr>
      <vt:lpstr>Adnoddau
</vt:lpstr>
      <vt:lpstr>PowerPoint Presentation</vt:lpstr>
      <vt:lpstr>Diolch 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Grugel</dc:creator>
  <cp:lastModifiedBy>Davies, Sara</cp:lastModifiedBy>
  <cp:revision>7</cp:revision>
  <dcterms:created xsi:type="dcterms:W3CDTF">2022-02-09T22:26:35Z</dcterms:created>
  <dcterms:modified xsi:type="dcterms:W3CDTF">2022-06-24T08:27:58Z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0x0101005E8D75E50D38D1449095CDF5BED87B3E</vt:lpwstr>
  </property>
  <property fmtid="{D5CDD505-2E9C-101B-9397-08002B2CF9AE}" pid="3" name="MediaServiceImageTags">
    <vt:lpwstr/>
  </property>
</Properties>
</file>